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4"/>
  </p:sldMasterIdLst>
  <p:notesMasterIdLst>
    <p:notesMasterId r:id="rId12"/>
  </p:notesMasterIdLst>
  <p:sldIdLst>
    <p:sldId id="274" r:id="rId5"/>
    <p:sldId id="265" r:id="rId6"/>
    <p:sldId id="270" r:id="rId7"/>
    <p:sldId id="275" r:id="rId8"/>
    <p:sldId id="267" r:id="rId9"/>
    <p:sldId id="266" r:id="rId10"/>
    <p:sldId id="268" r:id="rId11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0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D68715-F78C-7D8C-5203-E624BDCBD96B}" name="Nadel, Amy L" initials="NA" userId="S::anadel2@northwell.edu::4bd2247d-9144-47f1-8e32-56dbdb1ceebb" providerId="AD"/>
  <p188:author id="{1ECC2617-006E-2816-2471-08FF05E0D728}" name="Wacha-Montes, Annmarie" initials="WMA" userId="S::AWachaMontes@northwell.edu::2fd0ffed-e52e-4e7f-99e4-17c80343440e" providerId="AD"/>
  <p188:author id="{59BF8E57-CE8C-A374-7CC3-9945A0710011}" name="Bellehsen, Mayer H" initials="BMH" userId="S::Mbellehsen@northwell.edu::99025a90-7d7e-477e-9374-aa4193131329" providerId="AD"/>
  <p188:author id="{098CFBB0-BCB9-92A7-CFC2-B3E667855C75}" name="Goldberg, Arielle" initials="GA" userId="S::AGoldberg9@northwell.edu::cc483a1b-9b8e-41c9-b4d0-a57f86fb6a4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Ben King" initials="BK" lastIdx="5" clrIdx="6">
    <p:extLst>
      <p:ext uri="{19B8F6BF-5375-455C-9EA6-DF929625EA0E}">
        <p15:presenceInfo xmlns:p15="http://schemas.microsoft.com/office/powerpoint/2012/main" userId="S::ben@thisishome.co.uk::3a77c07f-8c3b-48bf-9871-7ad5cbf2bbd1" providerId="AD"/>
      </p:ext>
    </p:extLst>
  </p:cmAuthor>
  <p:cmAuthor id="1" name="Fleming, Allison H" initials="FAH" lastIdx="6" clrIdx="0">
    <p:extLst>
      <p:ext uri="{19B8F6BF-5375-455C-9EA6-DF929625EA0E}">
        <p15:presenceInfo xmlns:p15="http://schemas.microsoft.com/office/powerpoint/2012/main" userId="S-1-5-21-1338325200-504760778-2079600828-423462" providerId="AD"/>
      </p:ext>
    </p:extLst>
  </p:cmAuthor>
  <p:cmAuthor id="2" name="Torres, Fiorella" initials="TF" lastIdx="2" clrIdx="1">
    <p:extLst>
      <p:ext uri="{19B8F6BF-5375-455C-9EA6-DF929625EA0E}">
        <p15:presenceInfo xmlns:p15="http://schemas.microsoft.com/office/powerpoint/2012/main" userId="S::FTorres2@northwell.edu::9f33bf25-cf39-4198-ad47-ecbe0ea0e907" providerId="AD"/>
      </p:ext>
    </p:extLst>
  </p:cmAuthor>
  <p:cmAuthor id="3" name="Lepage, Jaclyn M" initials="LJM" lastIdx="3" clrIdx="2">
    <p:extLst>
      <p:ext uri="{19B8F6BF-5375-455C-9EA6-DF929625EA0E}">
        <p15:presenceInfo xmlns:p15="http://schemas.microsoft.com/office/powerpoint/2012/main" userId="S::jlepage@northwell.edu::b74f9ca0-4bcb-4302-bbab-f8a3a10f3c76" providerId="AD"/>
      </p:ext>
    </p:extLst>
  </p:cmAuthor>
  <p:cmAuthor id="4" name="Montaruli, Dana" initials="MD" lastIdx="3" clrIdx="3">
    <p:extLst>
      <p:ext uri="{19B8F6BF-5375-455C-9EA6-DF929625EA0E}">
        <p15:presenceInfo xmlns:p15="http://schemas.microsoft.com/office/powerpoint/2012/main" userId="S-1-5-21-1338325200-504760778-2079600828-688722" providerId="AD"/>
      </p:ext>
    </p:extLst>
  </p:cmAuthor>
  <p:cmAuthor id="5" name="Kostolni, James" initials="KJ" lastIdx="7" clrIdx="4">
    <p:extLst>
      <p:ext uri="{19B8F6BF-5375-455C-9EA6-DF929625EA0E}">
        <p15:presenceInfo xmlns:p15="http://schemas.microsoft.com/office/powerpoint/2012/main" userId="S::jkostoln@northwell.edu::dd7b351b-910f-4908-bb45-df7fc7a7b7cc" providerId="AD"/>
      </p:ext>
    </p:extLst>
  </p:cmAuthor>
  <p:cmAuthor id="6" name="Grasso, Jennifer L" initials="GJL" lastIdx="1" clrIdx="5">
    <p:extLst>
      <p:ext uri="{19B8F6BF-5375-455C-9EA6-DF929625EA0E}">
        <p15:presenceInfo xmlns:p15="http://schemas.microsoft.com/office/powerpoint/2012/main" userId="S::JGrasso1@northwell.edu::9bdd5b24-7acc-4fe4-bd8e-441584f105b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7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7DDDA2-1141-8D08-585C-AF70E90879FC}" v="344" dt="2025-07-18T13:59:49.132"/>
    <p1510:client id="{ADE9259C-6C72-4F8F-8B9A-014149DFD9A6}" v="3" dt="2025-07-18T13:02:14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168"/>
        <p:guide pos="40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ldberg, Arielle" userId="cc483a1b-9b8e-41c9-b4d0-a57f86fb6a42" providerId="ADAL" clId="{ADE9259C-6C72-4F8F-8B9A-014149DFD9A6}"/>
    <pc:docChg chg="custSel delSld modSld">
      <pc:chgData name="Goldberg, Arielle" userId="cc483a1b-9b8e-41c9-b4d0-a57f86fb6a42" providerId="ADAL" clId="{ADE9259C-6C72-4F8F-8B9A-014149DFD9A6}" dt="2025-07-18T13:02:20.569" v="41" actId="478"/>
      <pc:docMkLst>
        <pc:docMk/>
      </pc:docMkLst>
      <pc:sldChg chg="del">
        <pc:chgData name="Goldberg, Arielle" userId="cc483a1b-9b8e-41c9-b4d0-a57f86fb6a42" providerId="ADAL" clId="{ADE9259C-6C72-4F8F-8B9A-014149DFD9A6}" dt="2025-07-11T17:25:36.780" v="0" actId="47"/>
        <pc:sldMkLst>
          <pc:docMk/>
          <pc:sldMk cId="3890825405" sldId="262"/>
        </pc:sldMkLst>
      </pc:sldChg>
      <pc:sldChg chg="addSp delSp modSp mod">
        <pc:chgData name="Goldberg, Arielle" userId="cc483a1b-9b8e-41c9-b4d0-a57f86fb6a42" providerId="ADAL" clId="{ADE9259C-6C72-4F8F-8B9A-014149DFD9A6}" dt="2025-07-11T17:26:17.353" v="14" actId="478"/>
        <pc:sldMkLst>
          <pc:docMk/>
          <pc:sldMk cId="2357181" sldId="265"/>
        </pc:sldMkLst>
      </pc:sldChg>
      <pc:sldChg chg="addSp delSp modSp mod">
        <pc:chgData name="Goldberg, Arielle" userId="cc483a1b-9b8e-41c9-b4d0-a57f86fb6a42" providerId="ADAL" clId="{ADE9259C-6C72-4F8F-8B9A-014149DFD9A6}" dt="2025-07-18T13:02:02.242" v="37" actId="478"/>
        <pc:sldMkLst>
          <pc:docMk/>
          <pc:sldMk cId="3528350088" sldId="266"/>
        </pc:sldMkLst>
        <pc:spChg chg="add del mod">
          <ac:chgData name="Goldberg, Arielle" userId="cc483a1b-9b8e-41c9-b4d0-a57f86fb6a42" providerId="ADAL" clId="{ADE9259C-6C72-4F8F-8B9A-014149DFD9A6}" dt="2025-07-18T13:02:02.242" v="37" actId="478"/>
          <ac:spMkLst>
            <pc:docMk/>
            <pc:sldMk cId="3528350088" sldId="266"/>
            <ac:spMk id="4" creationId="{217757E0-A187-8427-00ED-176158D6A4F9}"/>
          </ac:spMkLst>
        </pc:spChg>
        <pc:spChg chg="del">
          <ac:chgData name="Goldberg, Arielle" userId="cc483a1b-9b8e-41c9-b4d0-a57f86fb6a42" providerId="ADAL" clId="{ADE9259C-6C72-4F8F-8B9A-014149DFD9A6}" dt="2025-07-18T13:01:59.806" v="36" actId="478"/>
          <ac:spMkLst>
            <pc:docMk/>
            <pc:sldMk cId="3528350088" sldId="266"/>
            <ac:spMk id="21" creationId="{C9DA73D4-404D-E038-A5EE-008FEA953829}"/>
          </ac:spMkLst>
        </pc:spChg>
        <pc:spChg chg="del">
          <ac:chgData name="Goldberg, Arielle" userId="cc483a1b-9b8e-41c9-b4d0-a57f86fb6a42" providerId="ADAL" clId="{ADE9259C-6C72-4F8F-8B9A-014149DFD9A6}" dt="2025-07-18T13:01:57.815" v="34" actId="478"/>
          <ac:spMkLst>
            <pc:docMk/>
            <pc:sldMk cId="3528350088" sldId="266"/>
            <ac:spMk id="23" creationId="{DFB987CE-C9F6-F358-3B3F-2100148E3416}"/>
          </ac:spMkLst>
        </pc:spChg>
        <pc:picChg chg="del">
          <ac:chgData name="Goldberg, Arielle" userId="cc483a1b-9b8e-41c9-b4d0-a57f86fb6a42" providerId="ADAL" clId="{ADE9259C-6C72-4F8F-8B9A-014149DFD9A6}" dt="2025-07-18T13:01:58.393" v="35" actId="478"/>
          <ac:picMkLst>
            <pc:docMk/>
            <pc:sldMk cId="3528350088" sldId="266"/>
            <ac:picMk id="24" creationId="{B1B0B820-ABD3-3CB3-FB9D-BCC79EB63728}"/>
          </ac:picMkLst>
        </pc:picChg>
      </pc:sldChg>
      <pc:sldChg chg="addSp delSp modSp mod">
        <pc:chgData name="Goldberg, Arielle" userId="cc483a1b-9b8e-41c9-b4d0-a57f86fb6a42" providerId="ADAL" clId="{ADE9259C-6C72-4F8F-8B9A-014149DFD9A6}" dt="2025-07-11T17:26:38.281" v="27" actId="478"/>
        <pc:sldMkLst>
          <pc:docMk/>
          <pc:sldMk cId="582878184" sldId="267"/>
        </pc:sldMkLst>
      </pc:sldChg>
      <pc:sldChg chg="addSp delSp modSp del mod">
        <pc:chgData name="Goldberg, Arielle" userId="cc483a1b-9b8e-41c9-b4d0-a57f86fb6a42" providerId="ADAL" clId="{ADE9259C-6C72-4F8F-8B9A-014149DFD9A6}" dt="2025-07-18T12:57:32.022" v="32" actId="47"/>
        <pc:sldMkLst>
          <pc:docMk/>
          <pc:sldMk cId="929095854" sldId="268"/>
        </pc:sldMkLst>
      </pc:sldChg>
      <pc:sldChg chg="addSp delSp modSp mod">
        <pc:chgData name="Goldberg, Arielle" userId="cc483a1b-9b8e-41c9-b4d0-a57f86fb6a42" providerId="ADAL" clId="{ADE9259C-6C72-4F8F-8B9A-014149DFD9A6}" dt="2025-07-18T13:02:20.569" v="41" actId="478"/>
        <pc:sldMkLst>
          <pc:docMk/>
          <pc:sldMk cId="3116004699" sldId="268"/>
        </pc:sldMkLst>
        <pc:spChg chg="add del mod">
          <ac:chgData name="Goldberg, Arielle" userId="cc483a1b-9b8e-41c9-b4d0-a57f86fb6a42" providerId="ADAL" clId="{ADE9259C-6C72-4F8F-8B9A-014149DFD9A6}" dt="2025-07-18T13:02:18.194" v="39" actId="478"/>
          <ac:spMkLst>
            <pc:docMk/>
            <pc:sldMk cId="3116004699" sldId="268"/>
            <ac:spMk id="4" creationId="{C93ECFEB-3F7B-8370-22F5-76D08977E667}"/>
          </ac:spMkLst>
        </pc:spChg>
        <pc:spChg chg="del">
          <ac:chgData name="Goldberg, Arielle" userId="cc483a1b-9b8e-41c9-b4d0-a57f86fb6a42" providerId="ADAL" clId="{ADE9259C-6C72-4F8F-8B9A-014149DFD9A6}" dt="2025-07-18T13:02:17.048" v="38" actId="478"/>
          <ac:spMkLst>
            <pc:docMk/>
            <pc:sldMk cId="3116004699" sldId="268"/>
            <ac:spMk id="21" creationId="{C9DA73D4-404D-E038-A5EE-008FEA953829}"/>
          </ac:spMkLst>
        </pc:spChg>
        <pc:spChg chg="del">
          <ac:chgData name="Goldberg, Arielle" userId="cc483a1b-9b8e-41c9-b4d0-a57f86fb6a42" providerId="ADAL" clId="{ADE9259C-6C72-4F8F-8B9A-014149DFD9A6}" dt="2025-07-18T13:02:20.569" v="41" actId="478"/>
          <ac:spMkLst>
            <pc:docMk/>
            <pc:sldMk cId="3116004699" sldId="268"/>
            <ac:spMk id="23" creationId="{DFB987CE-C9F6-F358-3B3F-2100148E3416}"/>
          </ac:spMkLst>
        </pc:spChg>
        <pc:picChg chg="del">
          <ac:chgData name="Goldberg, Arielle" userId="cc483a1b-9b8e-41c9-b4d0-a57f86fb6a42" providerId="ADAL" clId="{ADE9259C-6C72-4F8F-8B9A-014149DFD9A6}" dt="2025-07-18T13:02:19.423" v="40" actId="478"/>
          <ac:picMkLst>
            <pc:docMk/>
            <pc:sldMk cId="3116004699" sldId="268"/>
            <ac:picMk id="24" creationId="{B1B0B820-ABD3-3CB3-FB9D-BCC79EB63728}"/>
          </ac:picMkLst>
        </pc:picChg>
      </pc:sldChg>
      <pc:sldChg chg="addSp delSp modSp mod">
        <pc:chgData name="Goldberg, Arielle" userId="cc483a1b-9b8e-41c9-b4d0-a57f86fb6a42" providerId="ADAL" clId="{ADE9259C-6C72-4F8F-8B9A-014149DFD9A6}" dt="2025-07-11T17:26:24.664" v="19" actId="478"/>
        <pc:sldMkLst>
          <pc:docMk/>
          <pc:sldMk cId="616184399" sldId="270"/>
        </pc:sldMkLst>
      </pc:sldChg>
      <pc:sldChg chg="addSp delSp modSp del mod">
        <pc:chgData name="Goldberg, Arielle" userId="cc483a1b-9b8e-41c9-b4d0-a57f86fb6a42" providerId="ADAL" clId="{ADE9259C-6C72-4F8F-8B9A-014149DFD9A6}" dt="2025-07-18T12:57:35.584" v="33" actId="47"/>
        <pc:sldMkLst>
          <pc:docMk/>
          <pc:sldMk cId="1241727968" sldId="272"/>
        </pc:sldMkLst>
      </pc:sldChg>
      <pc:sldChg chg="del">
        <pc:chgData name="Goldberg, Arielle" userId="cc483a1b-9b8e-41c9-b4d0-a57f86fb6a42" providerId="ADAL" clId="{ADE9259C-6C72-4F8F-8B9A-014149DFD9A6}" dt="2025-07-11T17:25:37.499" v="1" actId="47"/>
        <pc:sldMkLst>
          <pc:docMk/>
          <pc:sldMk cId="2711237062" sldId="273"/>
        </pc:sldMkLst>
      </pc:sldChg>
      <pc:sldChg chg="addSp delSp modSp mod">
        <pc:chgData name="Goldberg, Arielle" userId="cc483a1b-9b8e-41c9-b4d0-a57f86fb6a42" providerId="ADAL" clId="{ADE9259C-6C72-4F8F-8B9A-014149DFD9A6}" dt="2025-07-11T17:26:03.249" v="5" actId="478"/>
        <pc:sldMkLst>
          <pc:docMk/>
          <pc:sldMk cId="4122460841" sldId="274"/>
        </pc:sldMkLst>
      </pc:sldChg>
      <pc:sldChg chg="addSp delSp modSp mod">
        <pc:chgData name="Goldberg, Arielle" userId="cc483a1b-9b8e-41c9-b4d0-a57f86fb6a42" providerId="ADAL" clId="{ADE9259C-6C72-4F8F-8B9A-014149DFD9A6}" dt="2025-07-11T17:26:30.625" v="23" actId="478"/>
        <pc:sldMkLst>
          <pc:docMk/>
          <pc:sldMk cId="3208558353" sldId="275"/>
        </pc:sldMkLst>
      </pc:sldChg>
    </pc:docChg>
  </pc:docChgLst>
  <pc:docChgLst>
    <pc:chgData name="Bellehsen, Mayer H" userId="S::mbellehsen@northwell.edu::99025a90-7d7e-477e-9374-aa4193131329" providerId="AD" clId="Web-{4C7DDDA2-1141-8D08-585C-AF70E90879FC}"/>
    <pc:docChg chg="modSld">
      <pc:chgData name="Bellehsen, Mayer H" userId="S::mbellehsen@northwell.edu::99025a90-7d7e-477e-9374-aa4193131329" providerId="AD" clId="Web-{4C7DDDA2-1141-8D08-585C-AF70E90879FC}" dt="2025-07-18T13:59:49.116" v="176" actId="20577"/>
      <pc:docMkLst>
        <pc:docMk/>
      </pc:docMkLst>
      <pc:sldChg chg="modSp">
        <pc:chgData name="Bellehsen, Mayer H" userId="S::mbellehsen@northwell.edu::99025a90-7d7e-477e-9374-aa4193131329" providerId="AD" clId="Web-{4C7DDDA2-1141-8D08-585C-AF70E90879FC}" dt="2025-07-18T13:54:54.840" v="15" actId="20577"/>
        <pc:sldMkLst>
          <pc:docMk/>
          <pc:sldMk cId="2357181" sldId="265"/>
        </pc:sldMkLst>
        <pc:spChg chg="mod">
          <ac:chgData name="Bellehsen, Mayer H" userId="S::mbellehsen@northwell.edu::99025a90-7d7e-477e-9374-aa4193131329" providerId="AD" clId="Web-{4C7DDDA2-1141-8D08-585C-AF70E90879FC}" dt="2025-07-18T13:54:54.840" v="15" actId="20577"/>
          <ac:spMkLst>
            <pc:docMk/>
            <pc:sldMk cId="2357181" sldId="265"/>
            <ac:spMk id="3" creationId="{7DEB1FA8-45CD-9EBA-5C29-47397EBA557D}"/>
          </ac:spMkLst>
        </pc:spChg>
      </pc:sldChg>
      <pc:sldChg chg="modSp">
        <pc:chgData name="Bellehsen, Mayer H" userId="S::mbellehsen@northwell.edu::99025a90-7d7e-477e-9374-aa4193131329" providerId="AD" clId="Web-{4C7DDDA2-1141-8D08-585C-AF70E90879FC}" dt="2025-07-18T13:59:49.116" v="176" actId="20577"/>
        <pc:sldMkLst>
          <pc:docMk/>
          <pc:sldMk cId="582878184" sldId="267"/>
        </pc:sldMkLst>
        <pc:spChg chg="mod">
          <ac:chgData name="Bellehsen, Mayer H" userId="S::mbellehsen@northwell.edu::99025a90-7d7e-477e-9374-aa4193131329" providerId="AD" clId="Web-{4C7DDDA2-1141-8D08-585C-AF70E90879FC}" dt="2025-07-18T13:59:49.116" v="176" actId="20577"/>
          <ac:spMkLst>
            <pc:docMk/>
            <pc:sldMk cId="582878184" sldId="267"/>
            <ac:spMk id="3" creationId="{7DEB1FA8-45CD-9EBA-5C29-47397EBA557D}"/>
          </ac:spMkLst>
        </pc:spChg>
      </pc:sldChg>
      <pc:sldChg chg="modSp">
        <pc:chgData name="Bellehsen, Mayer H" userId="S::mbellehsen@northwell.edu::99025a90-7d7e-477e-9374-aa4193131329" providerId="AD" clId="Web-{4C7DDDA2-1141-8D08-585C-AF70E90879FC}" dt="2025-07-18T13:53:59.651" v="12" actId="20577"/>
        <pc:sldMkLst>
          <pc:docMk/>
          <pc:sldMk cId="4122460841" sldId="274"/>
        </pc:sldMkLst>
        <pc:spChg chg="mod">
          <ac:chgData name="Bellehsen, Mayer H" userId="S::mbellehsen@northwell.edu::99025a90-7d7e-477e-9374-aa4193131329" providerId="AD" clId="Web-{4C7DDDA2-1141-8D08-585C-AF70E90879FC}" dt="2025-07-18T13:53:59.651" v="12" actId="20577"/>
          <ac:spMkLst>
            <pc:docMk/>
            <pc:sldMk cId="4122460841" sldId="274"/>
            <ac:spMk id="3" creationId="{7DEB1FA8-45CD-9EBA-5C29-47397EBA557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64F5A-A887-A840-8344-35B5058BE148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66432-12EF-E14E-B589-262BAC439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73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05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21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794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210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210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620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transition into fall and winter can trigger feelings of sadness, reduced energy, sleep changes, or a loss of interest in activities that are typically enjoyable.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r>
              <a:rPr lang="en-US" sz="1200" b="1" kern="1400">
                <a:solidFill>
                  <a:schemeClr val="accent2"/>
                </a:solidFill>
              </a:rPr>
              <a:t>Consider trying the following</a:t>
            </a:r>
            <a:r>
              <a:rPr lang="en-US" sz="1200" b="1" kern="100">
                <a:solidFill>
                  <a:schemeClr val="accent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strategies to cope with the seasonal changes and boost your mood: </a:t>
            </a:r>
          </a:p>
          <a:p>
            <a:pPr>
              <a:lnSpc>
                <a:spcPct val="119000"/>
              </a:lnSpc>
              <a:spcAft>
                <a:spcPts val="600"/>
              </a:spcAft>
              <a:tabLst>
                <a:tab pos="162763" algn="l"/>
              </a:tabLst>
            </a:pPr>
            <a:endParaRPr lang="en-US" sz="1200" b="1" kern="1400">
              <a:solidFill>
                <a:schemeClr val="accent2"/>
              </a:solidFill>
            </a:endParaRPr>
          </a:p>
          <a:p>
            <a:pPr marL="285750" indent="-285750">
              <a:lnSpc>
                <a:spcPct val="119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2763" algn="l"/>
              </a:tabLst>
            </a:pPr>
            <a:r>
              <a:rPr lang="en-US" sz="1200" b="1" kern="1400">
                <a:solidFill>
                  <a:srgbClr val="00B0F0"/>
                </a:solidFill>
              </a:rPr>
              <a:t>Maximize natural light exposure: </a:t>
            </a:r>
            <a:r>
              <a:rPr lang="en-US" sz="1200">
                <a:solidFill>
                  <a:schemeClr val="tx1"/>
                </a:solidFill>
              </a:rPr>
              <a:t>Open your curtains during the day, sit near windows, or take a short walk outside to help regulate your body's clock and improve your mood.</a:t>
            </a:r>
            <a:endParaRPr lang="en-US" sz="1200" kern="1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400">
                <a:solidFill>
                  <a:srgbClr val="00B0F0"/>
                </a:solidFill>
              </a:rPr>
              <a:t>Maintain a routine: </a:t>
            </a:r>
            <a:r>
              <a:rPr lang="en-US" sz="1200" kern="1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eping a consistent daily routine can help stabilize your mood. Try to wake up, eat, work, and sleep at the same time every day.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Stay active: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 physical activity can boost your mood and reduce stress.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Connect with others: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Even if you feel like withdrawing from work or your loved ones, stay engaged and in touch with friends and family to get support and reduce feelings of isolation.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Set small, achievable goals: </a:t>
            </a:r>
            <a:r>
              <a:rPr lang="en-US" sz="12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Accomplishing tasks, no matter how small, can improve your mood. Set realistic goals and celebrate your achievements to build momentum and a positive mindset.</a:t>
            </a:r>
          </a:p>
          <a:p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66432-12EF-E14E-B589-262BAC4391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5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490293-4F3E-AE4E-AF2B-F4E6D2C0525D}"/>
              </a:ext>
            </a:extLst>
          </p:cNvPr>
          <p:cNvSpPr/>
          <p:nvPr userDrawn="1"/>
        </p:nvSpPr>
        <p:spPr>
          <a:xfrm>
            <a:off x="-4933" y="-1"/>
            <a:ext cx="7777333" cy="2786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80F68BA5-C68C-F345-9682-338C52807CA2}"/>
              </a:ext>
            </a:extLst>
          </p:cNvPr>
          <p:cNvSpPr/>
          <p:nvPr userDrawn="1"/>
        </p:nvSpPr>
        <p:spPr>
          <a:xfrm rot="5400000">
            <a:off x="-4933" y="-1"/>
            <a:ext cx="1758420" cy="175842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3224374"/>
            <a:ext cx="4516902" cy="5762990"/>
          </a:xfrm>
        </p:spPr>
        <p:txBody>
          <a:bodyPr/>
          <a:lstStyle>
            <a:lvl1pPr>
              <a:spcAft>
                <a:spcPts val="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D3FB75FF-F235-2541-BCFD-871A34F4F1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84" y="3218534"/>
            <a:ext cx="1743880" cy="220946"/>
          </a:xfrm>
        </p:spPr>
        <p:txBody>
          <a:bodyPr anchor="t"/>
          <a:lstStyle>
            <a:lvl1pPr marL="0" indent="0" algn="l" defTabSz="457200" rtl="0" eaLnBrk="1" latinLnBrk="0" hangingPunct="1">
              <a:lnSpc>
                <a:spcPct val="100000"/>
              </a:lnSpc>
              <a:buNone/>
              <a:defRPr lang="en-GB" sz="1200" b="1" i="0" kern="1200" dirty="0" smtClean="0">
                <a:solidFill>
                  <a:schemeClr val="accent2"/>
                </a:solidFill>
                <a:latin typeface="Polaris Bold" panose="02000000000000000000" pitchFamily="2" charset="0"/>
                <a:ea typeface="Polaris Bold" panose="02000000000000000000" pitchFamily="2" charset="0"/>
                <a:cs typeface="Polaris Bold" panose="02000000000000000000" pitchFamily="2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20A30BD9-198E-AF46-BBCA-A7D8905745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18184" y="3479236"/>
            <a:ext cx="1743880" cy="612720"/>
          </a:xfrm>
        </p:spPr>
        <p:txBody>
          <a:bodyPr anchor="t"/>
          <a:lstStyle>
            <a:lvl1pPr marL="0" indent="0" algn="l" defTabSz="457200" rtl="0" eaLnBrk="1" latinLnBrk="0" hangingPunct="1">
              <a:lnSpc>
                <a:spcPts val="1400"/>
              </a:lnSpc>
              <a:buNone/>
              <a:defRPr lang="en-GB" sz="1000" b="0" i="0" kern="1200" dirty="0" smtClean="0">
                <a:solidFill>
                  <a:schemeClr val="tx2"/>
                </a:solidFill>
                <a:latin typeface="Polaris Book Italic" panose="02000000000000000000" pitchFamily="2" charset="0"/>
                <a:ea typeface="Polaris Book Italic" panose="02000000000000000000" pitchFamily="2" charset="0"/>
                <a:cs typeface="Polaris Book Italic" panose="02000000000000000000" pitchFamily="2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C6F1F7F-F0C9-B649-AAAF-A476A385F2D0}"/>
              </a:ext>
            </a:extLst>
          </p:cNvPr>
          <p:cNvCxnSpPr/>
          <p:nvPr userDrawn="1"/>
        </p:nvCxnSpPr>
        <p:spPr>
          <a:xfrm>
            <a:off x="5478709" y="3231363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A6FE59FA-834F-3943-84CB-0C286E84029B}"/>
              </a:ext>
            </a:extLst>
          </p:cNvPr>
          <p:cNvSpPr/>
          <p:nvPr userDrawn="1"/>
        </p:nvSpPr>
        <p:spPr>
          <a:xfrm flipH="1">
            <a:off x="4368800" y="6654800"/>
            <a:ext cx="3403600" cy="34036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1D27F6-E58C-6840-B63F-021DB54239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09057" y="8987364"/>
            <a:ext cx="1487943" cy="795636"/>
          </a:xfrm>
          <a:prstGeom prst="rect">
            <a:avLst/>
          </a:prstGeom>
        </p:spPr>
      </p:pic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50505A70-FB65-4046-84BE-D4FD7227F054}"/>
              </a:ext>
            </a:extLst>
          </p:cNvPr>
          <p:cNvSpPr/>
          <p:nvPr userDrawn="1"/>
        </p:nvSpPr>
        <p:spPr>
          <a:xfrm rot="5400000">
            <a:off x="-4933" y="0"/>
            <a:ext cx="1758419" cy="175841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54A68B5-0176-9441-834C-585B75F1E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383" y="687383"/>
            <a:ext cx="4248596" cy="1151402"/>
          </a:xfrm>
          <a:noFill/>
        </p:spPr>
        <p:txBody>
          <a:bodyPr anchor="b" anchorCtr="0"/>
          <a:lstStyle>
            <a:lvl1pPr>
              <a:defRPr sz="4000" spc="-8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Your multiple </a:t>
            </a:r>
            <a:br>
              <a:rPr lang="en-GB"/>
            </a:br>
            <a:r>
              <a:rPr lang="en-GB"/>
              <a:t>lined headline</a:t>
            </a:r>
            <a:endParaRPr lang="en-US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B2CE86B0-B923-DF45-A7CB-9A8D8B069668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648001" y="1758419"/>
            <a:ext cx="4248596" cy="41162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4500">
                <a:solidFill>
                  <a:schemeClr val="accent3"/>
                </a:solidFill>
                <a:latin typeface="MFT Perfected" panose="03060602030307070804" pitchFamily="66" charset="77"/>
              </a:defRPr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GB"/>
              <a:t>goes here…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9D5DB3-609F-0E40-BEAB-7CF50CBF1C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478709" y="-1"/>
            <a:ext cx="2293690" cy="27866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6E4E87BD-25BC-B9F8-3429-1A72275AAE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5400" y="9425114"/>
            <a:ext cx="1572678" cy="28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6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>
          <p15:clr>
            <a:srgbClr val="FBAE40"/>
          </p15:clr>
        </p15:guide>
        <p15:guide id="2" pos="24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80F68BA5-C68C-F345-9682-338C52807CA2}"/>
              </a:ext>
            </a:extLst>
          </p:cNvPr>
          <p:cNvSpPr/>
          <p:nvPr userDrawn="1"/>
        </p:nvSpPr>
        <p:spPr>
          <a:xfrm rot="5400000">
            <a:off x="0" y="3600"/>
            <a:ext cx="2322000" cy="232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2C0F680-9F47-A343-A635-044EC72A40C1}"/>
              </a:ext>
            </a:extLst>
          </p:cNvPr>
          <p:cNvSpPr/>
          <p:nvPr userDrawn="1"/>
        </p:nvSpPr>
        <p:spPr>
          <a:xfrm flipH="1">
            <a:off x="4368800" y="6654800"/>
            <a:ext cx="3403600" cy="34036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8383" y="604394"/>
            <a:ext cx="6660738" cy="1151402"/>
          </a:xfrm>
        </p:spPr>
        <p:txBody>
          <a:bodyPr anchor="b" anchorCtr="0"/>
          <a:lstStyle>
            <a:lvl1pPr>
              <a:defRPr sz="4000" spc="-80" baseline="0"/>
            </a:lvl1pPr>
          </a:lstStyle>
          <a:p>
            <a:r>
              <a:rPr lang="en-GB"/>
              <a:t>Your multiple </a:t>
            </a:r>
            <a:br>
              <a:rPr lang="en-GB"/>
            </a:br>
            <a:r>
              <a:rPr lang="en-GB"/>
              <a:t>lined headline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2714543"/>
            <a:ext cx="4511221" cy="6272821"/>
          </a:xfrm>
        </p:spPr>
        <p:txBody>
          <a:bodyPr/>
          <a:lstStyle>
            <a:lvl1pPr>
              <a:spcAft>
                <a:spcPts val="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D296BADB-80E8-C84C-9F7F-F372B37E45C7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648000" y="1675430"/>
            <a:ext cx="6671121" cy="411628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4500">
                <a:solidFill>
                  <a:schemeClr val="accent2"/>
                </a:solidFill>
                <a:latin typeface="MFT Perfected" panose="03060602030307070804" pitchFamily="66" charset="77"/>
              </a:defRPr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GB"/>
              <a:t>goes here…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764CE46-10A8-4847-B714-F47289D14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84" y="2714543"/>
            <a:ext cx="1700938" cy="220946"/>
          </a:xfrm>
        </p:spPr>
        <p:txBody>
          <a:bodyPr anchor="t"/>
          <a:lstStyle>
            <a:lvl1pPr marL="0" indent="0" algn="l" defTabSz="457200" rtl="0" eaLnBrk="1" latinLnBrk="0" hangingPunct="1">
              <a:lnSpc>
                <a:spcPct val="100000"/>
              </a:lnSpc>
              <a:buNone/>
              <a:defRPr lang="en-GB" sz="1200" b="1" i="0" kern="1200" dirty="0" smtClean="0">
                <a:solidFill>
                  <a:schemeClr val="accent2"/>
                </a:solidFill>
                <a:latin typeface="Polaris Bold" panose="02000000000000000000" pitchFamily="2" charset="0"/>
                <a:ea typeface="Polaris Bold" panose="02000000000000000000" pitchFamily="2" charset="0"/>
                <a:cs typeface="Polaris Bold" panose="02000000000000000000" pitchFamily="2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A58928A-66F4-B74C-8A30-28831CBB8F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18184" y="2975245"/>
            <a:ext cx="1700938" cy="612720"/>
          </a:xfrm>
        </p:spPr>
        <p:txBody>
          <a:bodyPr anchor="t"/>
          <a:lstStyle>
            <a:lvl1pPr marL="0" indent="0" algn="l" defTabSz="457200" rtl="0" eaLnBrk="1" latinLnBrk="0" hangingPunct="1">
              <a:lnSpc>
                <a:spcPts val="1400"/>
              </a:lnSpc>
              <a:buNone/>
              <a:defRPr lang="en-GB" sz="1000" b="0" i="0" kern="1200" dirty="0" smtClean="0">
                <a:solidFill>
                  <a:schemeClr val="tx2"/>
                </a:solidFill>
                <a:latin typeface="Polaris Book Italic" panose="02000000000000000000" pitchFamily="2" charset="0"/>
                <a:ea typeface="Polaris Book Italic" panose="02000000000000000000" pitchFamily="2" charset="0"/>
                <a:cs typeface="Polaris Book Italic" panose="02000000000000000000" pitchFamily="2" charset="0"/>
              </a:defRPr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C551C5-8978-B344-860F-7D008303FE07}"/>
              </a:ext>
            </a:extLst>
          </p:cNvPr>
          <p:cNvCxnSpPr/>
          <p:nvPr userDrawn="1"/>
        </p:nvCxnSpPr>
        <p:spPr>
          <a:xfrm>
            <a:off x="5478709" y="2727372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0B9A868-2836-0C49-8128-7E48E9202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09057" y="8987364"/>
            <a:ext cx="1487943" cy="795636"/>
          </a:xfrm>
          <a:prstGeom prst="rect">
            <a:avLst/>
          </a:prstGeom>
        </p:spPr>
      </p:pic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23DFC6B3-D2AB-398B-2A4E-B169F58BBA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5400" y="9425114"/>
            <a:ext cx="1572678" cy="28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1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8000" y="684001"/>
            <a:ext cx="6703695" cy="125792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2325600"/>
            <a:ext cx="6703695" cy="63819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574306"/>
            <a:ext cx="1748790" cy="2838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F1842087-B9A1-1041-AFBE-7388DD92C497}" type="datetimeFigureOut">
              <a:rPr lang="en-GB" smtClean="0"/>
              <a:pPr/>
              <a:t>18/07/2025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574306"/>
            <a:ext cx="2623185" cy="2838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574306"/>
            <a:ext cx="1748790" cy="2838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E11999A-9787-764A-A6CA-96FE458BF35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6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777240" rtl="0" eaLnBrk="1" latinLnBrk="0" hangingPunct="1">
        <a:lnSpc>
          <a:spcPts val="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77724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Font typeface="Arial" panose="020B0604020202020204" pitchFamily="34" charset="0"/>
        <a:buNone/>
        <a:defRPr sz="1200" b="1" i="0" kern="1200">
          <a:solidFill>
            <a:schemeClr val="accent2"/>
          </a:solidFill>
          <a:latin typeface="Polaris Bold" panose="02000000000000000000" pitchFamily="2" charset="0"/>
          <a:ea typeface="Polaris Bold" panose="02000000000000000000" pitchFamily="2" charset="0"/>
          <a:cs typeface="Polaris Bold" panose="02000000000000000000" pitchFamily="2" charset="0"/>
        </a:defRPr>
      </a:lvl2pPr>
      <a:lvl3pPr marL="0" indent="0" algn="l" defTabSz="777240" rtl="0" eaLnBrk="1" latinLnBrk="0" hangingPunct="1">
        <a:lnSpc>
          <a:spcPts val="1400"/>
        </a:lnSpc>
        <a:spcBef>
          <a:spcPts val="0"/>
        </a:spcBef>
        <a:buFont typeface="Arial" panose="020B0604020202020204" pitchFamily="34" charset="0"/>
        <a:buNone/>
        <a:defRPr sz="1000" kern="1200">
          <a:solidFill>
            <a:schemeClr val="tx2"/>
          </a:solidFill>
          <a:latin typeface="+mn-lt"/>
          <a:ea typeface="+mn-ea"/>
          <a:cs typeface="+mn-cs"/>
        </a:defRPr>
      </a:lvl3pPr>
      <a:lvl4pPr marL="180000" indent="-180000" algn="l" defTabSz="777240" rtl="0" eaLnBrk="1" latinLnBrk="0" hangingPunct="1">
        <a:lnSpc>
          <a:spcPts val="1400"/>
        </a:lnSpc>
        <a:spcBef>
          <a:spcPts val="0"/>
        </a:spcBef>
        <a:buClr>
          <a:schemeClr val="accent2"/>
        </a:buClr>
        <a:buFont typeface="Wingdings" pitchFamily="2" charset="2"/>
        <a:buChar char="§"/>
        <a:defRPr sz="1000" kern="1200">
          <a:solidFill>
            <a:schemeClr val="tx2"/>
          </a:solidFill>
          <a:latin typeface="+mn-lt"/>
          <a:ea typeface="+mn-ea"/>
          <a:cs typeface="+mn-cs"/>
        </a:defRPr>
      </a:lvl4pPr>
      <a:lvl5pPr marL="180000" indent="0" algn="l" defTabSz="777240" rtl="0" eaLnBrk="1" latinLnBrk="0" hangingPunct="1">
        <a:lnSpc>
          <a:spcPts val="1400"/>
        </a:lnSpc>
        <a:spcBef>
          <a:spcPts val="0"/>
        </a:spcBef>
        <a:buFont typeface="Arial" panose="020B0604020202020204" pitchFamily="34" charset="0"/>
        <a:buNone/>
        <a:defRPr sz="1000" kern="1200">
          <a:solidFill>
            <a:schemeClr val="tx2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330" y="578098"/>
            <a:ext cx="7201912" cy="1151402"/>
          </a:xfrm>
        </p:spPr>
        <p:txBody>
          <a:bodyPr/>
          <a:lstStyle/>
          <a:p>
            <a:r>
              <a:rPr lang="en-US"/>
              <a:t>Competence: Using conflict resolution techniques</a:t>
            </a:r>
            <a:endParaRPr lang="en-US">
              <a:solidFill>
                <a:srgbClr val="003CA5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This week’s Stress Buster can be used to support the 6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th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Competence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5381" y="2576126"/>
            <a:ext cx="5046519" cy="583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i="0">
                <a:effectLst/>
              </a:rPr>
              <a:t>Feeling unheard or lacking the skills to navigate challenging conversations </a:t>
            </a:r>
            <a:r>
              <a:rPr lang="en-US"/>
              <a:t>can significantly</a:t>
            </a:r>
            <a:r>
              <a:rPr lang="en-US" i="0">
                <a:effectLst/>
              </a:rPr>
              <a:t> </a:t>
            </a:r>
            <a:r>
              <a:rPr lang="en-US"/>
              <a:t>increase</a:t>
            </a:r>
            <a:r>
              <a:rPr lang="en-US" i="0">
                <a:effectLst/>
              </a:rPr>
              <a:t> stress</a:t>
            </a:r>
            <a:r>
              <a:rPr lang="en-US"/>
              <a:t>.  </a:t>
            </a: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endParaRPr lang="en-US" sz="800" b="1">
              <a:solidFill>
                <a:srgbClr val="003CA5"/>
              </a:solidFill>
              <a:latin typeface="Polaris Condensed Bold"/>
              <a:ea typeface="+mj-lt"/>
              <a:cs typeface="+mj-lt"/>
            </a:endParaRP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+mn-lt"/>
                <a:ea typeface="+mj-lt"/>
                <a:cs typeface="+mj-lt"/>
              </a:rPr>
              <a:t>A combination of verbal and non-verbal techniques can effectively resolve disputes and improve communication. </a:t>
            </a: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endParaRPr lang="en-US" sz="1400" b="1">
              <a:solidFill>
                <a:schemeClr val="accent2"/>
              </a:solidFill>
              <a:latin typeface="+mn-lt"/>
              <a:ea typeface="+mj-lt"/>
              <a:cs typeface="+mj-lt"/>
            </a:endParaRP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sz="1400" b="1">
                <a:solidFill>
                  <a:schemeClr val="accent2"/>
                </a:solidFill>
                <a:latin typeface="+mn-lt"/>
                <a:ea typeface="+mj-lt"/>
                <a:cs typeface="+mj-lt"/>
              </a:rPr>
              <a:t>Consider the following strategies: </a:t>
            </a: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endParaRPr lang="en-US" sz="900" b="1">
              <a:solidFill>
                <a:schemeClr val="accent2"/>
              </a:solidFill>
              <a:latin typeface="Polaris Condensed Bold"/>
              <a:ea typeface="+mj-lt"/>
              <a:cs typeface="+mj-lt"/>
            </a:endParaRPr>
          </a:p>
          <a:p>
            <a:pPr marL="571500" indent="-285750" defTabSz="914400">
              <a:lnSpc>
                <a:spcPct val="100000"/>
              </a:lnSpc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Polaris Condensed Bold"/>
                <a:ea typeface="+mj-lt"/>
                <a:cs typeface="+mj-lt"/>
              </a:rPr>
              <a:t>Active listening: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ea typeface="+mj-lt"/>
                <a:cs typeface="+mj-lt"/>
              </a:rPr>
              <a:t>Acknowledge emotions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 and provide respect to help diffuse tension.</a:t>
            </a:r>
            <a:endParaRPr lang="en-US" sz="1400">
              <a:solidFill>
                <a:schemeClr val="bg2">
                  <a:lumMod val="50000"/>
                </a:schemeClr>
              </a:solidFill>
            </a:endParaRPr>
          </a:p>
          <a:p>
            <a:pPr marL="571500" indent="-285750" defTabSz="914400">
              <a:lnSpc>
                <a:spcPct val="100000"/>
              </a:lnSpc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2">
                    <a:lumMod val="50000"/>
                  </a:schemeClr>
                </a:solidFill>
              </a:rPr>
              <a:t>Use "I" statements: 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</a:rPr>
              <a:t>Using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"I” statements (starting sentences with “I feel” or “I think,”) enables you to take ownership of your emotions and express them in a non-confrontational manner. </a:t>
            </a:r>
          </a:p>
          <a:p>
            <a:pPr marL="571500" indent="-285750" defTabSz="914400">
              <a:lnSpc>
                <a:spcPct val="100000"/>
              </a:lnSpc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Seek common ground: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 Focus on finding shared interests or values to see each other as collaborators rather than adversaries.</a:t>
            </a:r>
            <a:endParaRPr lang="en-US" sz="1400" b="1">
              <a:solidFill>
                <a:schemeClr val="bg2">
                  <a:lumMod val="50000"/>
                </a:schemeClr>
              </a:solidFill>
              <a:latin typeface="Polaris Condensed Bold"/>
            </a:endParaRPr>
          </a:p>
          <a:p>
            <a:pPr marL="571500" indent="-285750" defTabSz="914400">
              <a:lnSpc>
                <a:spcPct val="100000"/>
              </a:lnSpc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bg2">
                    <a:lumMod val="50000"/>
                  </a:schemeClr>
                </a:solidFill>
                <a:latin typeface="Polaris Condensed Bold"/>
              </a:rPr>
              <a:t>Practice emotional regulation:</a:t>
            </a:r>
            <a:r>
              <a:rPr lang="en-US" sz="1400" b="1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ea typeface="+mj-lt"/>
                <a:cs typeface="+mj-lt"/>
              </a:rPr>
              <a:t>Practice skills to help you stay calm and composed so that you can think clearly and make sound decisions in the midst of conflict</a:t>
            </a:r>
            <a:r>
              <a:rPr lang="en-US" sz="1400">
                <a:solidFill>
                  <a:schemeClr val="tx1"/>
                </a:solidFill>
                <a:ea typeface="+mj-lt"/>
                <a:cs typeface="+mj-lt"/>
              </a:rPr>
              <a:t>. </a:t>
            </a:r>
            <a:endParaRPr lang="en-US" sz="1400">
              <a:solidFill>
                <a:schemeClr val="tx1"/>
              </a:solidFill>
              <a:latin typeface="Polaris Condensed Bold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</a:pPr>
            <a:endParaRPr lang="en-US" altLang="en-US" sz="1400">
              <a:solidFill>
                <a:schemeClr val="accent4"/>
              </a:solidFill>
              <a:latin typeface="Polaris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</a:pPr>
            <a:endParaRPr lang="en-US" altLang="en-US" i="1">
              <a:solidFill>
                <a:schemeClr val="accent4"/>
              </a:solidFill>
              <a:latin typeface="Polaris"/>
            </a:endParaRPr>
          </a:p>
        </p:txBody>
      </p:sp>
    </p:spTree>
    <p:extLst>
      <p:ext uri="{BB962C8B-B14F-4D97-AF65-F5344CB8AC3E}">
        <p14:creationId xmlns:p14="http://schemas.microsoft.com/office/powerpoint/2010/main" val="412246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34" y="349186"/>
            <a:ext cx="7201912" cy="1151402"/>
          </a:xfrm>
        </p:spPr>
        <p:txBody>
          <a:bodyPr/>
          <a:lstStyle/>
          <a:p>
            <a:r>
              <a:rPr lang="en-US"/>
              <a:t>Check in: Trauma reminders</a:t>
            </a:r>
            <a:endParaRPr lang="en-US">
              <a:solidFill>
                <a:srgbClr val="003CA5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This week’s Stress Buster can be used to support the 1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st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7217" y="2712060"/>
            <a:ext cx="5024683" cy="554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Polaris Condensed Bold"/>
                <a:ea typeface="+mj-lt"/>
                <a:cs typeface="+mj-lt"/>
              </a:rPr>
              <a:t>Understanding your triggers - the things that remind you of stressful or traumatic events can help you take important steps toward managing your thoughts, feelings, and behaviors.  This awareness is a key part of the healing process.</a:t>
            </a:r>
            <a:endParaRPr lang="en-US">
              <a:solidFill>
                <a:srgbClr val="003CA5"/>
              </a:solidFill>
              <a:latin typeface="Polaris Condensed Bold"/>
              <a:ea typeface="Roboto"/>
              <a:cs typeface="Roboto"/>
            </a:endParaRPr>
          </a:p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400" b="1">
              <a:solidFill>
                <a:schemeClr val="accent2"/>
              </a:solidFill>
              <a:latin typeface="Polaris Condensed Bold"/>
            </a:endParaRP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sz="1400" b="1">
                <a:solidFill>
                  <a:srgbClr val="00B0F0"/>
                </a:solidFill>
                <a:latin typeface="Polaris Condensed Bold"/>
                <a:cs typeface="Arial"/>
              </a:rPr>
              <a:t>Step 1: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Notice your triggers. These can include locations or environments, sounds, smells, and anniversaries or significant dates tied to past events.</a:t>
            </a: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endParaRPr lang="en-US" sz="1400">
              <a:solidFill>
                <a:schemeClr val="tx1"/>
              </a:solidFill>
              <a:latin typeface="Polaris Condensed Bold"/>
              <a:cs typeface="Arial"/>
            </a:endParaRP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sz="1400" b="1">
                <a:solidFill>
                  <a:srgbClr val="00B0F0"/>
                </a:solidFill>
                <a:latin typeface="Polaris Condensed Bold"/>
                <a:cs typeface="Arial"/>
              </a:rPr>
              <a:t>Step 2: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Pay attention to how triggers impact you. This may include: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Emotional reactions like irritability or tearfulness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Unhealthy behaviors like smoking or substance use 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Changes in your relationships, like avoidance of people </a:t>
            </a:r>
          </a:p>
          <a:p>
            <a:pPr defTabSz="914400">
              <a:lnSpc>
                <a:spcPct val="100000"/>
              </a:lnSpc>
              <a:spcAft>
                <a:spcPts val="600"/>
              </a:spcAft>
              <a:buFont typeface="Arial,Sans-Serif"/>
              <a:buChar char="•"/>
            </a:pPr>
            <a:endParaRPr lang="en-US" sz="1400">
              <a:solidFill>
                <a:schemeClr val="tx1"/>
              </a:solidFill>
              <a:latin typeface="Polaris Condensed Bold"/>
              <a:cs typeface="Arial"/>
            </a:endParaRPr>
          </a:p>
          <a:p>
            <a:pPr defTabSz="914400">
              <a:lnSpc>
                <a:spcPct val="100000"/>
              </a:lnSpc>
              <a:spcAft>
                <a:spcPts val="600"/>
              </a:spcAft>
            </a:pPr>
            <a:r>
              <a:rPr lang="en-US" sz="1400" b="1">
                <a:solidFill>
                  <a:srgbClr val="00B0F0"/>
                </a:solidFill>
                <a:latin typeface="Polaris Condensed Bold"/>
                <a:cs typeface="Arial"/>
              </a:rPr>
              <a:t>Step 3: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Create a plan on how to cope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Check in with yourself daily to build emotional awareness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Use coping skills that have helped in the past </a:t>
            </a:r>
          </a:p>
          <a:p>
            <a:pPr marL="465455" lvl="3" indent="-285750" defTabSz="914400">
              <a:spcAft>
                <a:spcPts val="600"/>
              </a:spcAft>
              <a:buFont typeface="Arial,Sans-Serif"/>
              <a:buChar char="•"/>
            </a:pP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Polaris Condensed Bold"/>
                <a:cs typeface="Arial"/>
              </a:rPr>
              <a:t>Reach out to someone that you trust to help problem-solve or seek professional support for additional recommendations</a:t>
            </a:r>
          </a:p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400">
              <a:solidFill>
                <a:schemeClr val="tx1"/>
              </a:solidFill>
              <a:latin typeface="Polaris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235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02" y="896937"/>
            <a:ext cx="7187412" cy="686945"/>
          </a:xfrm>
        </p:spPr>
        <p:txBody>
          <a:bodyPr/>
          <a:lstStyle/>
          <a:p>
            <a:r>
              <a:rPr lang="en-US"/>
              <a:t>Cover: With time-outs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This week’s Stress Buster can be used to support the 3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rd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3239" y="2691542"/>
            <a:ext cx="5078661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>
                <a:ea typeface="+mj-lt"/>
                <a:cs typeface="+mj-lt"/>
              </a:rPr>
              <a:t>Time-outs offer a break from escalating distress. This can enable you to regain composure and re-engage more calmly.</a:t>
            </a:r>
            <a:r>
              <a:rPr lang="en-US" i="1">
                <a:solidFill>
                  <a:srgbClr val="000000"/>
                </a:solidFill>
                <a:ea typeface="+mj-lt"/>
                <a:cs typeface="+mj-lt"/>
              </a:rPr>
              <a:t> </a:t>
            </a:r>
            <a:r>
              <a:rPr lang="en-US" altLang="en-US"/>
              <a:t>Consider the following steps to take a time out:</a:t>
            </a:r>
            <a:br>
              <a:rPr lang="en-US" altLang="en-US" sz="1400" i="1"/>
            </a:br>
            <a:endParaRPr lang="en-US" altLang="en-US" sz="1400" i="1">
              <a:solidFill>
                <a:schemeClr val="tx1"/>
              </a:solidFill>
            </a:endParaRP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altLang="en-US" sz="1400" b="1">
                <a:solidFill>
                  <a:schemeClr val="accent2"/>
                </a:solidFill>
              </a:rPr>
              <a:t>Recognize that you need a time out: 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</a:rPr>
              <a:t>often this is when you find that you are in the orange or red and not thinking clearly due to intense emotions and racing thoughts or heart rate.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endParaRPr lang="en-US" altLang="en-US" sz="1400">
              <a:solidFill>
                <a:schemeClr val="tx1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en-US" altLang="en-US" sz="1400" b="1">
                <a:solidFill>
                  <a:schemeClr val="accent2"/>
                </a:solidFill>
              </a:rPr>
              <a:t>Announce the time out: 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</a:rPr>
              <a:t>let those around you know you need a pause.  You can say, "I need to take a moment “ or "I need to a break“</a:t>
            </a:r>
            <a:r>
              <a:rPr lang="en-US" altLang="en-US" sz="1400">
                <a:solidFill>
                  <a:schemeClr val="tx1"/>
                </a:solidFill>
              </a:rPr>
              <a:t>.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endParaRPr lang="en-US" altLang="en-US" sz="1400" b="1">
              <a:solidFill>
                <a:srgbClr val="009ADF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en-US" altLang="en-US" sz="1400" b="1">
                <a:solidFill>
                  <a:schemeClr val="accent2"/>
                </a:solidFill>
              </a:rPr>
              <a:t>Calm your mind and body: 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</a:rPr>
              <a:t>use calming techniques like walking, distraction, deep breathing, music, etc.</a:t>
            </a:r>
            <a:endParaRPr lang="en-US" altLang="en-US" sz="1400" b="1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endParaRPr lang="en-US" altLang="en-US" sz="1400" b="1">
              <a:solidFill>
                <a:schemeClr val="accent2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AutoNum type="arabicPeriod"/>
            </a:pPr>
            <a:r>
              <a:rPr lang="en-US" altLang="en-US" sz="1400" b="1">
                <a:solidFill>
                  <a:schemeClr val="accent2"/>
                </a:solidFill>
              </a:rPr>
              <a:t>Reflect and review what just occurred:</a:t>
            </a:r>
            <a:r>
              <a:rPr lang="en-US" altLang="en-US" sz="1400">
                <a:solidFill>
                  <a:schemeClr val="tx1"/>
                </a:solidFill>
              </a:rPr>
              <a:t> </a:t>
            </a:r>
            <a:r>
              <a:rPr lang="en-US" altLang="en-US" sz="1400">
                <a:solidFill>
                  <a:schemeClr val="bg2">
                    <a:lumMod val="50000"/>
                  </a:schemeClr>
                </a:solidFill>
              </a:rPr>
              <a:t>putting this on paper can help process and clarify thoughts and feelings so that you can re-engage in a way that resolves ongoing challenges.</a:t>
            </a:r>
          </a:p>
        </p:txBody>
      </p:sp>
    </p:spTree>
    <p:extLst>
      <p:ext uri="{BB962C8B-B14F-4D97-AF65-F5344CB8AC3E}">
        <p14:creationId xmlns:p14="http://schemas.microsoft.com/office/powerpoint/2010/main" val="61618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04" y="478013"/>
            <a:ext cx="7201912" cy="1151402"/>
          </a:xfrm>
        </p:spPr>
        <p:txBody>
          <a:bodyPr/>
          <a:lstStyle/>
          <a:p>
            <a:r>
              <a:rPr lang="en-US"/>
              <a:t>Calm with loving kindness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This week’s Stress Buster can be used to support the 2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nd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Calm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7286" y="2714625"/>
            <a:ext cx="4952337" cy="509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/>
              <a:t>Loving kindness meditation, is a practice that cultivates feelings of love and goodwill toward yourself and others. It helps reduce stress and foster connections.</a:t>
            </a:r>
            <a:endParaRPr lang="en-US" altLang="en-US" sz="1500" b="1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500" b="1"/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>
                <a:solidFill>
                  <a:schemeClr val="accent2"/>
                </a:solidFill>
              </a:rPr>
              <a:t>How to practice loving kindness: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chemeClr val="tx2"/>
                </a:solidFill>
              </a:rPr>
              <a:t>Choose a person to send loving kindness toward. Avoid choosing someone you feel resistance toward. 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400">
              <a:solidFill>
                <a:schemeClr val="tx2"/>
              </a:solidFill>
            </a:endParaRP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While sitting, standing, or lying down, begin by breathing slowly and deeply. Gently bring the person to mind.</a:t>
            </a: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Radiate loving kindness by reciting a set of warm wishes, such as “May I be happy,” “May I be at peace,” “May I be healthy,” and “May I be safe.” You can also choose another set of positive wishes of your own. </a:t>
            </a: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Repeat slowly, focusing on the meaning of each word until you feel immersed in loving kindness.</a:t>
            </a: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Gradually expand the focus of these statements to others – first to loved ones, then to friends, neutral people, difficult individuals, and finally, to all.</a:t>
            </a:r>
          </a:p>
          <a:p>
            <a:pPr marL="34290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Practice daily.</a:t>
            </a:r>
          </a:p>
        </p:txBody>
      </p:sp>
    </p:spTree>
    <p:extLst>
      <p:ext uri="{BB962C8B-B14F-4D97-AF65-F5344CB8AC3E}">
        <p14:creationId xmlns:p14="http://schemas.microsoft.com/office/powerpoint/2010/main" val="320855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04" y="478013"/>
            <a:ext cx="7201912" cy="1151402"/>
          </a:xfrm>
        </p:spPr>
        <p:txBody>
          <a:bodyPr/>
          <a:lstStyle/>
          <a:p>
            <a:r>
              <a:rPr lang="en-US"/>
              <a:t>Connect with validation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This week’s Stress Buster can be used to support the 5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th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Connect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4186" y="2599209"/>
            <a:ext cx="4929293" cy="586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/>
              <a:t>Validation is a helpful skill for deepening emotional connection. However, it’s not always easy to validate others, especially when we have disagreements with them. Below are some tips for when we get stuck.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500" b="1"/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>
                <a:solidFill>
                  <a:schemeClr val="accent2"/>
                </a:solidFill>
              </a:rPr>
              <a:t>Remember to validate: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500">
              <a:solidFill>
                <a:schemeClr val="accent2"/>
              </a:solidFill>
            </a:endParaRP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solidFill>
                  <a:schemeClr val="tx2"/>
                </a:solidFill>
              </a:rPr>
              <a:t>The valid and only the valid. Find the kernel of truth in another person’s perspective or situation.</a:t>
            </a: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US" altLang="en-US" sz="1500">
              <a:solidFill>
                <a:schemeClr val="tx2"/>
              </a:solidFill>
            </a:endParaRP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solidFill>
                  <a:schemeClr val="tx2"/>
                </a:solidFill>
              </a:rPr>
              <a:t>The facts of a situation. A friend remarks that their boss doesn’t like them, you might respond, </a:t>
            </a:r>
            <a:r>
              <a:rPr lang="en-US" altLang="en-US" sz="1500" i="1">
                <a:solidFill>
                  <a:schemeClr val="tx2"/>
                </a:solidFill>
              </a:rPr>
              <a:t>“it sounds like you feel pretty unappreciated by your partner.”</a:t>
            </a: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US" altLang="en-US" sz="1500">
              <a:solidFill>
                <a:schemeClr val="tx2"/>
              </a:solidFill>
              <a:highlight>
                <a:srgbClr val="FFFF00"/>
              </a:highlight>
            </a:endParaRP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solidFill>
                  <a:schemeClr val="tx2"/>
                </a:solidFill>
              </a:rPr>
              <a:t>A person’s experiences and feelings. For example, if  someone felt hurt that you did not acknowledge them in passing on a street even though you did not see them, you could say, </a:t>
            </a:r>
            <a:r>
              <a:rPr lang="en-US" altLang="en-US" sz="1500" i="1">
                <a:solidFill>
                  <a:schemeClr val="tx2"/>
                </a:solidFill>
              </a:rPr>
              <a:t>“I can see why you thought I might be ignoring you on purpose.”</a:t>
            </a: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US" altLang="en-US" sz="1500">
              <a:solidFill>
                <a:schemeClr val="tx2"/>
              </a:solidFill>
            </a:endParaRPr>
          </a:p>
          <a:p>
            <a:pPr marL="285750" indent="-28575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1500">
                <a:solidFill>
                  <a:schemeClr val="tx2"/>
                </a:solidFill>
              </a:rPr>
              <a:t>Suffering and difficulties. Simple acknowledgements like, </a:t>
            </a:r>
            <a:r>
              <a:rPr lang="en-US" altLang="en-US" sz="1500" i="1">
                <a:solidFill>
                  <a:schemeClr val="tx2"/>
                </a:solidFill>
              </a:rPr>
              <a:t>“I can only imagine how hard this must be for you,” </a:t>
            </a:r>
            <a:r>
              <a:rPr lang="en-US" altLang="en-US" sz="1500">
                <a:solidFill>
                  <a:schemeClr val="tx2"/>
                </a:solidFill>
              </a:rPr>
              <a:t>go a long way.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500">
              <a:solidFill>
                <a:schemeClr val="accent2"/>
              </a:solidFill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tabLst/>
            </a:pPr>
            <a:endParaRPr lang="en-US" altLang="en-US" sz="1500"/>
          </a:p>
        </p:txBody>
      </p:sp>
    </p:spTree>
    <p:extLst>
      <p:ext uri="{BB962C8B-B14F-4D97-AF65-F5344CB8AC3E}">
        <p14:creationId xmlns:p14="http://schemas.microsoft.com/office/powerpoint/2010/main" val="58287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04" y="478013"/>
            <a:ext cx="7201912" cy="1151402"/>
          </a:xfrm>
        </p:spPr>
        <p:txBody>
          <a:bodyPr/>
          <a:lstStyle/>
          <a:p>
            <a:r>
              <a:rPr lang="en-US">
                <a:solidFill>
                  <a:srgbClr val="003CA5"/>
                </a:solidFill>
              </a:rPr>
              <a:t>Building competence by using the imagined best self technique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This week’s Stress Buster can be used to support the 6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</a:rPr>
              <a:t>th 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Competence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5199" y="2796699"/>
            <a:ext cx="4718737" cy="67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/>
              <a:t>The "imagined best self" technique helps build competence by visualizing and mentally rehearsing a future ideal version of yourself. You can do this to motivate positive change and achieve specific goals. </a:t>
            </a:r>
          </a:p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500"/>
          </a:p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/>
              <a:t>Research shows that this technique can promote action in line with the life you desire. </a:t>
            </a:r>
          </a:p>
          <a:p>
            <a:pPr defTabSz="914400"/>
            <a:endParaRPr lang="en-US" sz="1500">
              <a:solidFill>
                <a:srgbClr val="003CA5"/>
              </a:solidFill>
              <a:ea typeface="+mj-lt"/>
              <a:cs typeface="+mj-lt"/>
            </a:endParaRPr>
          </a:p>
          <a:p>
            <a:pPr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1500">
              <a:solidFill>
                <a:srgbClr val="003CA5"/>
              </a:solidFill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1400" b="1">
                <a:solidFill>
                  <a:schemeClr val="accent2"/>
                </a:solidFill>
              </a:rPr>
              <a:t>Follow these steps to practice the "imagined best self" technique: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Envision yourself in the future living the life you have dreamed of, surrounded by the people you want to share it with.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Picture yourself achieving your goals and feeling proud of these accomplishments.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Immerse yourself in the experience of this imagined self and embody the happiness and positivity that you think you might feel.</a:t>
            </a:r>
          </a:p>
          <a:p>
            <a:pPr marL="342900" indent="-342900" defTabSz="9144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B0F0"/>
              </a:buClr>
              <a:buAutoNum type="arabicPeriod"/>
            </a:pPr>
            <a:r>
              <a:rPr lang="en-US" altLang="en-US" sz="1400">
                <a:solidFill>
                  <a:schemeClr val="tx2"/>
                </a:solidFill>
              </a:rPr>
              <a:t>Lastly, reflect on the tasks needed to reach that stage in life and journal actionable steps to get there.</a:t>
            </a:r>
          </a:p>
          <a:p>
            <a:pPr marL="342900" marR="0" lvl="0" indent="-342900" algn="l" defTabSz="914400" rtl="0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AutoNum type="arabicPeriod"/>
              <a:tabLst/>
            </a:pPr>
            <a:endParaRPr lang="en-US" altLang="en-US" sz="1400">
              <a:solidFill>
                <a:srgbClr val="009ADF"/>
              </a:solidFill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tabLst/>
            </a:pPr>
            <a:endParaRPr lang="en-US" altLang="en-US" sz="140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tabLst/>
            </a:pPr>
            <a:endParaRPr lang="en-US" altLang="en-US" sz="140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Tx/>
              <a:tabLst/>
            </a:pPr>
            <a:endParaRPr lang="en-US" altLang="en-US" sz="1400">
              <a:solidFill>
                <a:srgbClr val="003CA5"/>
              </a:solidFill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</a:pPr>
            <a:endParaRPr lang="en-US" altLang="en-US" sz="1500">
              <a:solidFill>
                <a:srgbClr val="003CA5"/>
              </a:solidFill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</a:pPr>
            <a:endParaRPr lang="en-US" altLang="en-US" sz="1500">
              <a:solidFill>
                <a:srgbClr val="003CA5"/>
              </a:solidFill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</a:pPr>
            <a:endParaRPr lang="en-US" altLang="en-US" sz="15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35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2DABE2-71BA-1283-7343-F041F09B50B3}"/>
              </a:ext>
            </a:extLst>
          </p:cNvPr>
          <p:cNvCxnSpPr/>
          <p:nvPr/>
        </p:nvCxnSpPr>
        <p:spPr>
          <a:xfrm>
            <a:off x="5478709" y="3907065"/>
            <a:ext cx="0" cy="80010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BCF5A3B4-549B-EA80-C0A3-C926FB33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604" y="478013"/>
            <a:ext cx="7201912" cy="1151402"/>
          </a:xfrm>
        </p:spPr>
        <p:txBody>
          <a:bodyPr/>
          <a:lstStyle/>
          <a:p>
            <a:r>
              <a:rPr lang="en-US">
                <a:solidFill>
                  <a:srgbClr val="003CA5"/>
                </a:solidFill>
              </a:rPr>
              <a:t>Check using the STOP skill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5519487B-4D95-F09A-1D7A-12B791812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18163" y="2714625"/>
            <a:ext cx="1700212" cy="676950"/>
          </a:xfrm>
        </p:spPr>
        <p:txBody>
          <a:bodyPr/>
          <a:lstStyle/>
          <a:p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This week’s Stress Buster can be used to support the 1</a:t>
            </a:r>
            <a:r>
              <a:rPr lang="en-US" b="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tst</a:t>
            </a:r>
            <a:r>
              <a:rPr lang="en-US" b="0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C: 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Polaris Bold"/>
              </a:rPr>
              <a:t>Check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B1FA8-45CD-9EBA-5C29-47397EBA5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1079" y="2714625"/>
            <a:ext cx="4815071" cy="514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b="0" i="0" u="none" strike="noStrike">
                <a:solidFill>
                  <a:srgbClr val="003CA5"/>
                </a:solidFill>
                <a:effectLst/>
              </a:rPr>
              <a:t>A </a:t>
            </a:r>
            <a:r>
              <a:rPr lang="en-GB">
                <a:solidFill>
                  <a:srgbClr val="003CA5"/>
                </a:solidFill>
              </a:rPr>
              <a:t>simple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 way to check on </a:t>
            </a:r>
            <a:r>
              <a:rPr lang="en-GB">
                <a:solidFill>
                  <a:srgbClr val="003CA5"/>
                </a:solidFill>
              </a:rPr>
              <a:t>your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 </a:t>
            </a:r>
            <a:r>
              <a:rPr lang="en-GB">
                <a:solidFill>
                  <a:srgbClr val="003CA5"/>
                </a:solidFill>
              </a:rPr>
              <a:t>own or your team's 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stress is </a:t>
            </a:r>
            <a:r>
              <a:rPr lang="en-GB">
                <a:solidFill>
                  <a:srgbClr val="003CA5"/>
                </a:solidFill>
              </a:rPr>
              <a:t>by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 using the acronym STOP. This skill helps us respond to stress with intention. Consider using </a:t>
            </a:r>
            <a:r>
              <a:rPr lang="en-GB">
                <a:solidFill>
                  <a:srgbClr val="003CA5"/>
                </a:solidFill>
              </a:rPr>
              <a:t>it 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during a team huddle or independently when</a:t>
            </a:r>
            <a:r>
              <a:rPr lang="en-GB">
                <a:solidFill>
                  <a:srgbClr val="003CA5"/>
                </a:solidFill>
              </a:rPr>
              <a:t> transitioning between home and work.</a:t>
            </a:r>
            <a:r>
              <a:rPr lang="en-GB" b="0" i="0" u="none" strike="noStrike">
                <a:solidFill>
                  <a:srgbClr val="003CA5"/>
                </a:solidFill>
                <a:effectLst/>
              </a:rPr>
              <a:t> </a:t>
            </a: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b="0" i="0" u="none" strike="noStrike">
              <a:solidFill>
                <a:srgbClr val="003CA5"/>
              </a:solidFill>
              <a:effectLst/>
            </a:endParaRPr>
          </a:p>
          <a:p>
            <a:pPr algn="l" rtl="0" fontAlgn="base"/>
            <a:r>
              <a:rPr lang="en-GB" sz="1500" b="1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S</a:t>
            </a:r>
            <a:r>
              <a:rPr lang="en-GB" sz="1500" b="0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top: </a:t>
            </a: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Pause for a moment </a:t>
            </a:r>
            <a:r>
              <a:rPr lang="en-US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US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500" b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GB" sz="1500" b="1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T</a:t>
            </a:r>
            <a:r>
              <a:rPr lang="en-GB" sz="1500" b="0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ake a Breath: </a:t>
            </a: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Calm your breathing and step back from stress 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GB" sz="1500" b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GB" sz="1500" b="1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O</a:t>
            </a:r>
            <a:r>
              <a:rPr lang="en-GB" sz="1500" b="0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bserve: </a:t>
            </a: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Ask yourself: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What </a:t>
            </a:r>
            <a:r>
              <a:rPr lang="en-GB" sz="1500" b="0" u="none" strike="noStrike" err="1">
                <a:solidFill>
                  <a:schemeClr val="tx2"/>
                </a:solidFill>
                <a:effectLst/>
                <a:latin typeface="Polaris" panose="02000000000000000000"/>
              </a:rPr>
              <a:t>color</a:t>
            </a: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 am I in?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What am I feeling? 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What are my needs/goals? (Do I need food, water, a bathroom break?) 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What are my choices?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 (What are the benefits of </a:t>
            </a:r>
            <a:r>
              <a:rPr lang="en-GB" sz="1500">
                <a:solidFill>
                  <a:schemeClr val="tx2"/>
                </a:solidFill>
                <a:latin typeface="Polaris" panose="02000000000000000000"/>
              </a:rPr>
              <a:t>each?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)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  </a:t>
            </a:r>
            <a:r>
              <a:rPr lang="en-GB" sz="1500" b="0">
                <a:solidFill>
                  <a:schemeClr val="tx2"/>
                </a:solidFill>
                <a:effectLst/>
                <a:latin typeface="Polaris" panose="02000000000000000000"/>
              </a:rPr>
              <a:t>​</a:t>
            </a:r>
            <a:endParaRPr lang="en-GB" sz="1500" b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500" b="1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P</a:t>
            </a:r>
            <a:r>
              <a:rPr lang="en-GB" sz="1500" b="0" u="none" strike="noStrike">
                <a:solidFill>
                  <a:schemeClr val="accent2"/>
                </a:solidFill>
                <a:effectLst/>
                <a:latin typeface="Polaris" panose="02000000000000000000"/>
              </a:rPr>
              <a:t>roceed with awareness: </a:t>
            </a:r>
            <a:r>
              <a:rPr lang="en-GB" sz="1500" b="0" u="none" strike="noStrike">
                <a:solidFill>
                  <a:schemeClr val="tx2"/>
                </a:solidFill>
                <a:effectLst/>
                <a:latin typeface="Polaris" panose="02000000000000000000"/>
              </a:rPr>
              <a:t>Give yourself permission to do what’s necessary for self-care in the moment.</a:t>
            </a:r>
            <a:endParaRPr lang="en-GB" sz="1600" b="0" i="0">
              <a:solidFill>
                <a:schemeClr val="tx2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046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000000"/>
      </a:dk1>
      <a:lt1>
        <a:srgbClr val="FFFFFF"/>
      </a:lt1>
      <a:dk2>
        <a:srgbClr val="535659"/>
      </a:dk2>
      <a:lt2>
        <a:srgbClr val="BABBBD"/>
      </a:lt2>
      <a:accent1>
        <a:srgbClr val="003CA5"/>
      </a:accent1>
      <a:accent2>
        <a:srgbClr val="009ADF"/>
      </a:accent2>
      <a:accent3>
        <a:srgbClr val="FFBA00"/>
      </a:accent3>
      <a:accent4>
        <a:srgbClr val="003BA4"/>
      </a:accent4>
      <a:accent5>
        <a:srgbClr val="0099DE"/>
      </a:accent5>
      <a:accent6>
        <a:srgbClr val="FFB900"/>
      </a:accent6>
      <a:hlink>
        <a:srgbClr val="0563C1"/>
      </a:hlink>
      <a:folHlink>
        <a:srgbClr val="954F72"/>
      </a:folHlink>
    </a:clrScheme>
    <a:fontScheme name="Northwell">
      <a:majorFont>
        <a:latin typeface="Polaris Condensed Bold"/>
        <a:ea typeface=""/>
        <a:cs typeface=""/>
      </a:majorFont>
      <a:minorFont>
        <a:latin typeface="Polari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thwellFlyBlueD" id="{2839A21D-808A-924C-9C4C-8DD1FA432DEE}" vid="{9FB791D6-4FAF-FF4E-8126-7F0AE035CD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57d90c-c177-4ff4-9c08-fb84df53460e" xsi:nil="true"/>
    <lcf76f155ced4ddcb4097134ff3c332f xmlns="d45313e0-1841-4430-bfe8-b34551e81ea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68D77EFDE7AC4E96E484428F6B8600" ma:contentTypeVersion="17" ma:contentTypeDescription="Create a new document." ma:contentTypeScope="" ma:versionID="bb19155315faa46032bbf1481f5cb4de">
  <xsd:schema xmlns:xsd="http://www.w3.org/2001/XMLSchema" xmlns:xs="http://www.w3.org/2001/XMLSchema" xmlns:p="http://schemas.microsoft.com/office/2006/metadata/properties" xmlns:ns2="d45313e0-1841-4430-bfe8-b34551e81eaf" xmlns:ns3="d557d90c-c177-4ff4-9c08-fb84df53460e" targetNamespace="http://schemas.microsoft.com/office/2006/metadata/properties" ma:root="true" ma:fieldsID="d58ddaccc00bb7fb6e34818c9883f646" ns2:_="" ns3:_="">
    <xsd:import namespace="d45313e0-1841-4430-bfe8-b34551e81eaf"/>
    <xsd:import namespace="d557d90c-c177-4ff4-9c08-fb84df5346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5313e0-1841-4430-bfe8-b34551e81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aafee22-7936-4029-b95f-9f5cba47f5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7d90c-c177-4ff4-9c08-fb84df53460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c2e44ed-6de0-422c-a6db-c5780c8cec71}" ma:internalName="TaxCatchAll" ma:showField="CatchAllData" ma:web="d557d90c-c177-4ff4-9c08-fb84df534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F8835A-C5AD-487A-9ADA-2D32BF1AA3EC}">
  <ds:schemaRefs>
    <ds:schemaRef ds:uri="d45313e0-1841-4430-bfe8-b34551e81eaf"/>
    <ds:schemaRef ds:uri="d557d90c-c177-4ff4-9c08-fb84df53460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8FC7E0-83AA-42E3-9CFD-18641CB8AF36}">
  <ds:schemaRefs>
    <ds:schemaRef ds:uri="d45313e0-1841-4430-bfe8-b34551e81eaf"/>
    <ds:schemaRef ds:uri="d557d90c-c177-4ff4-9c08-fb84df5346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DB9D8B2-25AD-46DC-9CC1-836998D6D9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7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1_Office Theme</vt:lpstr>
      <vt:lpstr>Competence: Using conflict resolution techniques</vt:lpstr>
      <vt:lpstr>Check in: Trauma reminders</vt:lpstr>
      <vt:lpstr>Cover: With time-outs</vt:lpstr>
      <vt:lpstr>Calm with loving kindness</vt:lpstr>
      <vt:lpstr>Connect with validation</vt:lpstr>
      <vt:lpstr>Building competence by using the imagined best self technique</vt:lpstr>
      <vt:lpstr>Check using the STOP skill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headline</dc:title>
  <dc:creator>Ben King</dc:creator>
  <cp:revision>1</cp:revision>
  <dcterms:created xsi:type="dcterms:W3CDTF">2022-02-22T15:56:58Z</dcterms:created>
  <dcterms:modified xsi:type="dcterms:W3CDTF">2025-07-18T13:59:56Z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0x0101006868D77EFDE7AC4E96E484428F6B8600</vt:lpwstr>
  </property>
</Properties>
</file>