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10058400" cx="7772400"/>
  <p:notesSz cx="6858000" cy="9144000"/>
  <p:embeddedFontLst>
    <p:embeddedFont>
      <p:font typeface="Quattrocento Sans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168">
          <p15:clr>
            <a:srgbClr val="A4A3A4"/>
          </p15:clr>
        </p15:guide>
        <p15:guide id="2" pos="408">
          <p15:clr>
            <a:srgbClr val="A4A3A4"/>
          </p15:clr>
        </p15:guide>
      </p15:sldGuideLst>
    </p:ext>
    <p:ext uri="GoogleSlidesCustomDataVersion2">
      <go:slidesCustomData xmlns:go="http://customooxmlschemas.google.com/" r:id="rId17" roundtripDataSignature="AMtx7mhepK89qVxo7BNoMTArmr1VYNLqs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168" orient="horz"/>
        <p:guide pos="40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QuattrocentoSans-regular.fntdata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QuattrocentoSans-italic.fntdata"/><Relationship Id="rId14" Type="http://schemas.openxmlformats.org/officeDocument/2006/relationships/font" Target="fonts/QuattrocentoSans-bold.fntdata"/><Relationship Id="rId17" Type="http://customschemas.google.com/relationships/presentationmetadata" Target="metadata"/><Relationship Id="rId16" Type="http://schemas.openxmlformats.org/officeDocument/2006/relationships/font" Target="fonts/QuattrocentoSans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236788" y="1143000"/>
            <a:ext cx="23844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:notes"/>
          <p:cNvSpPr/>
          <p:nvPr>
            <p:ph idx="2" type="sldImg"/>
          </p:nvPr>
        </p:nvSpPr>
        <p:spPr>
          <a:xfrm>
            <a:off x="2236788" y="1143000"/>
            <a:ext cx="23844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" name="Google Shape;42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The transition into fall and winter can trigger feelings of sadness, reduced energy, sleep changes, or a loss of interest in activities that are typically enjoyable. </a:t>
            </a:r>
            <a:endParaRPr/>
          </a:p>
          <a:p>
            <a:pPr indent="0" lvl="0" marL="0" rtl="0" algn="l">
              <a:lnSpc>
                <a:spcPct val="119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lnSpc>
                <a:spcPct val="119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accent2"/>
                </a:solidFill>
              </a:rPr>
              <a:t>Consider trying the following strategies to cope with the seasonal changes and boost your mood: </a:t>
            </a:r>
            <a:endParaRPr/>
          </a:p>
          <a:p>
            <a:pPr indent="0" lvl="0" marL="0" rtl="0" algn="l">
              <a:lnSpc>
                <a:spcPct val="119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accent2"/>
              </a:solidFill>
            </a:endParaRPr>
          </a:p>
          <a:p>
            <a:pPr indent="-285750" lvl="0" marL="285750" rtl="0" algn="l">
              <a:lnSpc>
                <a:spcPct val="119000"/>
              </a:lnSpc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rgbClr val="00B0F0"/>
                </a:solidFill>
              </a:rPr>
              <a:t>Maximize natural light exposure: </a:t>
            </a:r>
            <a:r>
              <a:rPr lang="en-US" sz="1200">
                <a:solidFill>
                  <a:schemeClr val="dk1"/>
                </a:solidFill>
              </a:rPr>
              <a:t>Open your curtains during the day, sit near windows, or take a short walk outside to help regulate your body's clock and improve your mood.</a:t>
            </a:r>
            <a:endParaRPr sz="1200">
              <a:solidFill>
                <a:schemeClr val="dk1"/>
              </a:solidFill>
            </a:endParaRPr>
          </a:p>
          <a:p>
            <a:pPr indent="-285750" lvl="0" marL="285750" marR="0" rtl="0" algn="l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rgbClr val="00B0F0"/>
                </a:solidFill>
              </a:rPr>
              <a:t>Maintain a routine: </a:t>
            </a:r>
            <a:r>
              <a:rPr lang="en-US" sz="1200">
                <a:solidFill>
                  <a:schemeClr val="dk1"/>
                </a:solidFill>
              </a:rPr>
              <a:t>Keeping a consistent daily routine can help stabilize your mood. Try to wake up, eat, work, and sleep at the same time every day.</a:t>
            </a:r>
            <a:endParaRPr/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chemeClr val="accent2"/>
                </a:solidFill>
              </a:rPr>
              <a:t>Stay active: </a:t>
            </a:r>
            <a:r>
              <a:rPr lang="en-US" sz="1200">
                <a:solidFill>
                  <a:schemeClr val="dk1"/>
                </a:solidFill>
              </a:rPr>
              <a:t>Regular physical activity can boost your mood and reduce stress. </a:t>
            </a:r>
            <a:endParaRPr/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chemeClr val="accent2"/>
                </a:solidFill>
              </a:rPr>
              <a:t>Connect with others: </a:t>
            </a:r>
            <a:r>
              <a:rPr lang="en-US" sz="1200">
                <a:solidFill>
                  <a:schemeClr val="dk1"/>
                </a:solidFill>
              </a:rPr>
              <a:t>Even if you feel like withdrawing from work or your loved ones, stay engaged and in touch with friends and family to get support and reduce feelings of isolation. </a:t>
            </a:r>
            <a:endParaRPr/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chemeClr val="accent2"/>
                </a:solidFill>
              </a:rPr>
              <a:t>Set small, achievable goals: </a:t>
            </a:r>
            <a:r>
              <a:rPr lang="en-US" sz="1200">
                <a:solidFill>
                  <a:schemeClr val="dk1"/>
                </a:solidFill>
              </a:rPr>
              <a:t>Accomplishing tasks, no matter how small, can improve your mood. Set realistic goals and celebrate your achievements to build momentum and a positive mindset.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:notes"/>
          <p:cNvSpPr/>
          <p:nvPr>
            <p:ph idx="2" type="sldImg"/>
          </p:nvPr>
        </p:nvSpPr>
        <p:spPr>
          <a:xfrm>
            <a:off x="2236788" y="1143000"/>
            <a:ext cx="23844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" name="Google Shape;5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The transition into fall and winter can trigger feelings of sadness, reduced energy, sleep changes, or a loss of interest in activities that are typically enjoyable. </a:t>
            </a:r>
            <a:endParaRPr/>
          </a:p>
          <a:p>
            <a:pPr indent="0" lvl="0" marL="0" rtl="0" algn="l">
              <a:lnSpc>
                <a:spcPct val="119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lnSpc>
                <a:spcPct val="119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accent2"/>
                </a:solidFill>
              </a:rPr>
              <a:t>Consider trying the following strategies to cope with the seasonal changes and boost your mood: </a:t>
            </a:r>
            <a:endParaRPr/>
          </a:p>
          <a:p>
            <a:pPr indent="0" lvl="0" marL="0" rtl="0" algn="l">
              <a:lnSpc>
                <a:spcPct val="119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accent2"/>
              </a:solidFill>
            </a:endParaRPr>
          </a:p>
          <a:p>
            <a:pPr indent="-285750" lvl="0" marL="285750" rtl="0" algn="l">
              <a:lnSpc>
                <a:spcPct val="119000"/>
              </a:lnSpc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rgbClr val="00B0F0"/>
                </a:solidFill>
              </a:rPr>
              <a:t>Maximize natural light exposure: </a:t>
            </a:r>
            <a:r>
              <a:rPr lang="en-US" sz="1200">
                <a:solidFill>
                  <a:schemeClr val="dk1"/>
                </a:solidFill>
              </a:rPr>
              <a:t>Open your curtains during the day, sit near windows, or take a short walk outside to help regulate your body's clock and improve your mood.</a:t>
            </a:r>
            <a:endParaRPr sz="1200">
              <a:solidFill>
                <a:schemeClr val="dk1"/>
              </a:solidFill>
            </a:endParaRPr>
          </a:p>
          <a:p>
            <a:pPr indent="-285750" lvl="0" marL="285750" marR="0" rtl="0" algn="l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rgbClr val="00B0F0"/>
                </a:solidFill>
              </a:rPr>
              <a:t>Maintain a routine: </a:t>
            </a:r>
            <a:r>
              <a:rPr lang="en-US" sz="1200">
                <a:solidFill>
                  <a:schemeClr val="dk1"/>
                </a:solidFill>
              </a:rPr>
              <a:t>Keeping a consistent daily routine can help stabilize your mood. Try to wake up, eat, work, and sleep at the same time every day.</a:t>
            </a:r>
            <a:endParaRPr/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chemeClr val="accent2"/>
                </a:solidFill>
              </a:rPr>
              <a:t>Stay active: </a:t>
            </a:r>
            <a:r>
              <a:rPr lang="en-US" sz="1200">
                <a:solidFill>
                  <a:schemeClr val="dk1"/>
                </a:solidFill>
              </a:rPr>
              <a:t>Regular physical activity can boost your mood and reduce stress. </a:t>
            </a:r>
            <a:endParaRPr/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chemeClr val="accent2"/>
                </a:solidFill>
              </a:rPr>
              <a:t>Connect with others: </a:t>
            </a:r>
            <a:r>
              <a:rPr lang="en-US" sz="1200">
                <a:solidFill>
                  <a:schemeClr val="dk1"/>
                </a:solidFill>
              </a:rPr>
              <a:t>Even if you feel like withdrawing from work or your loved ones, stay engaged and in touch with friends and family to get support and reduce feelings of isolation. </a:t>
            </a:r>
            <a:endParaRPr/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chemeClr val="accent2"/>
                </a:solidFill>
              </a:rPr>
              <a:t>Set small, achievable goals: </a:t>
            </a:r>
            <a:r>
              <a:rPr lang="en-US" sz="1200">
                <a:solidFill>
                  <a:schemeClr val="dk1"/>
                </a:solidFill>
              </a:rPr>
              <a:t>Accomplishing tasks, no matter how small, can improve your mood. Set realistic goals and celebrate your achievements to build momentum and a positive mindset.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:notes"/>
          <p:cNvSpPr/>
          <p:nvPr>
            <p:ph idx="2" type="sldImg"/>
          </p:nvPr>
        </p:nvSpPr>
        <p:spPr>
          <a:xfrm>
            <a:off x="2236788" y="1143000"/>
            <a:ext cx="23844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" name="Google Shape;6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The transition into fall and winter can trigger feelings of sadness, reduced energy, sleep changes, or a loss of interest in activities that are typically enjoyable. </a:t>
            </a:r>
            <a:endParaRPr/>
          </a:p>
          <a:p>
            <a:pPr indent="0" lvl="0" marL="0" rtl="0" algn="l">
              <a:lnSpc>
                <a:spcPct val="119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lnSpc>
                <a:spcPct val="119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accent2"/>
                </a:solidFill>
              </a:rPr>
              <a:t>Consider trying the following strategies to cope with the seasonal changes and boost your mood: </a:t>
            </a:r>
            <a:endParaRPr/>
          </a:p>
          <a:p>
            <a:pPr indent="0" lvl="0" marL="0" rtl="0" algn="l">
              <a:lnSpc>
                <a:spcPct val="119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accent2"/>
              </a:solidFill>
            </a:endParaRPr>
          </a:p>
          <a:p>
            <a:pPr indent="-285750" lvl="0" marL="285750" rtl="0" algn="l">
              <a:lnSpc>
                <a:spcPct val="119000"/>
              </a:lnSpc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rgbClr val="00B0F0"/>
                </a:solidFill>
              </a:rPr>
              <a:t>Maximize natural light exposure: </a:t>
            </a:r>
            <a:r>
              <a:rPr lang="en-US" sz="1200">
                <a:solidFill>
                  <a:schemeClr val="dk1"/>
                </a:solidFill>
              </a:rPr>
              <a:t>Open your curtains during the day, sit near windows, or take a short walk outside to help regulate your body's clock and improve your mood.</a:t>
            </a:r>
            <a:endParaRPr sz="1200">
              <a:solidFill>
                <a:schemeClr val="dk1"/>
              </a:solidFill>
            </a:endParaRPr>
          </a:p>
          <a:p>
            <a:pPr indent="-285750" lvl="0" marL="285750" marR="0" rtl="0" algn="l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rgbClr val="00B0F0"/>
                </a:solidFill>
              </a:rPr>
              <a:t>Maintain a routine: </a:t>
            </a:r>
            <a:r>
              <a:rPr lang="en-US" sz="1200">
                <a:solidFill>
                  <a:schemeClr val="dk1"/>
                </a:solidFill>
              </a:rPr>
              <a:t>Keeping a consistent daily routine can help stabilize your mood. Try to wake up, eat, work, and sleep at the same time every day.</a:t>
            </a:r>
            <a:endParaRPr/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chemeClr val="accent2"/>
                </a:solidFill>
              </a:rPr>
              <a:t>Stay active: </a:t>
            </a:r>
            <a:r>
              <a:rPr lang="en-US" sz="1200">
                <a:solidFill>
                  <a:schemeClr val="dk1"/>
                </a:solidFill>
              </a:rPr>
              <a:t>Regular physical activity can boost your mood and reduce stress. </a:t>
            </a:r>
            <a:endParaRPr/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chemeClr val="accent2"/>
                </a:solidFill>
              </a:rPr>
              <a:t>Connect with others: </a:t>
            </a:r>
            <a:r>
              <a:rPr lang="en-US" sz="1200">
                <a:solidFill>
                  <a:schemeClr val="dk1"/>
                </a:solidFill>
              </a:rPr>
              <a:t>Even if you feel like withdrawing from work or your loved ones, stay engaged and in touch with friends and family to get support and reduce feelings of isolation. </a:t>
            </a:r>
            <a:endParaRPr/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chemeClr val="accent2"/>
                </a:solidFill>
              </a:rPr>
              <a:t>Set small, achievable goals: </a:t>
            </a:r>
            <a:r>
              <a:rPr lang="en-US" sz="1200">
                <a:solidFill>
                  <a:schemeClr val="dk1"/>
                </a:solidFill>
              </a:rPr>
              <a:t>Accomplishing tasks, no matter how small, can improve your mood. Set realistic goals and celebrate your achievements to build momentum and a positive mindset.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:notes"/>
          <p:cNvSpPr/>
          <p:nvPr>
            <p:ph idx="2" type="sldImg"/>
          </p:nvPr>
        </p:nvSpPr>
        <p:spPr>
          <a:xfrm>
            <a:off x="2236788" y="1143000"/>
            <a:ext cx="23844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" name="Google Shape;6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The transition into fall and winter can trigger feelings of sadness, reduced energy, sleep changes, or a loss of interest in activities that are typically enjoyable. </a:t>
            </a:r>
            <a:endParaRPr/>
          </a:p>
          <a:p>
            <a:pPr indent="0" lvl="0" marL="0" rtl="0" algn="l">
              <a:lnSpc>
                <a:spcPct val="119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lnSpc>
                <a:spcPct val="119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accent2"/>
                </a:solidFill>
              </a:rPr>
              <a:t>Consider trying the following strategies to cope with the seasonal changes and boost your mood: </a:t>
            </a:r>
            <a:endParaRPr/>
          </a:p>
          <a:p>
            <a:pPr indent="0" lvl="0" marL="0" rtl="0" algn="l">
              <a:lnSpc>
                <a:spcPct val="119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accent2"/>
              </a:solidFill>
            </a:endParaRPr>
          </a:p>
          <a:p>
            <a:pPr indent="-285750" lvl="0" marL="285750" rtl="0" algn="l">
              <a:lnSpc>
                <a:spcPct val="119000"/>
              </a:lnSpc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rgbClr val="00B0F0"/>
                </a:solidFill>
              </a:rPr>
              <a:t>Maximize natural light exposure: </a:t>
            </a:r>
            <a:r>
              <a:rPr lang="en-US" sz="1200">
                <a:solidFill>
                  <a:schemeClr val="dk1"/>
                </a:solidFill>
              </a:rPr>
              <a:t>Open your curtains during the day, sit near windows, or take a short walk outside to help regulate your body's clock and improve your mood.</a:t>
            </a:r>
            <a:endParaRPr sz="1200">
              <a:solidFill>
                <a:schemeClr val="dk1"/>
              </a:solidFill>
            </a:endParaRPr>
          </a:p>
          <a:p>
            <a:pPr indent="-285750" lvl="0" marL="285750" marR="0" rtl="0" algn="l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rgbClr val="00B0F0"/>
                </a:solidFill>
              </a:rPr>
              <a:t>Maintain a routine: </a:t>
            </a:r>
            <a:r>
              <a:rPr lang="en-US" sz="1200">
                <a:solidFill>
                  <a:schemeClr val="dk1"/>
                </a:solidFill>
              </a:rPr>
              <a:t>Keeping a consistent daily routine can help stabilize your mood. Try to wake up, eat, work, and sleep at the same time every day.</a:t>
            </a:r>
            <a:endParaRPr/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chemeClr val="accent2"/>
                </a:solidFill>
              </a:rPr>
              <a:t>Stay active: </a:t>
            </a:r>
            <a:r>
              <a:rPr lang="en-US" sz="1200">
                <a:solidFill>
                  <a:schemeClr val="dk1"/>
                </a:solidFill>
              </a:rPr>
              <a:t>Regular physical activity can boost your mood and reduce stress. </a:t>
            </a:r>
            <a:endParaRPr/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chemeClr val="accent2"/>
                </a:solidFill>
              </a:rPr>
              <a:t>Connect with others: </a:t>
            </a:r>
            <a:r>
              <a:rPr lang="en-US" sz="1200">
                <a:solidFill>
                  <a:schemeClr val="dk1"/>
                </a:solidFill>
              </a:rPr>
              <a:t>Even if you feel like withdrawing from work or your loved ones, stay engaged and in touch with friends and family to get support and reduce feelings of isolation. </a:t>
            </a:r>
            <a:endParaRPr/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chemeClr val="accent2"/>
                </a:solidFill>
              </a:rPr>
              <a:t>Set small, achievable goals: </a:t>
            </a:r>
            <a:r>
              <a:rPr lang="en-US" sz="1200">
                <a:solidFill>
                  <a:schemeClr val="dk1"/>
                </a:solidFill>
              </a:rPr>
              <a:t>Accomplishing tasks, no matter how small, can improve your mood. Set realistic goals and celebrate your achievements to build momentum and a positive mindset.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5:notes"/>
          <p:cNvSpPr/>
          <p:nvPr>
            <p:ph idx="2" type="sldImg"/>
          </p:nvPr>
        </p:nvSpPr>
        <p:spPr>
          <a:xfrm>
            <a:off x="2236788" y="1143000"/>
            <a:ext cx="23844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" name="Google Shape;7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The transition into fall and winter can trigger feelings of sadness, reduced energy, sleep changes, or a loss of interest in activities that are typically enjoyable. </a:t>
            </a:r>
            <a:endParaRPr/>
          </a:p>
          <a:p>
            <a:pPr indent="0" lvl="0" marL="0" rtl="0" algn="l">
              <a:lnSpc>
                <a:spcPct val="119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lnSpc>
                <a:spcPct val="119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accent2"/>
                </a:solidFill>
              </a:rPr>
              <a:t>Consider trying the following strategies to cope with the seasonal changes and boost your mood: </a:t>
            </a:r>
            <a:endParaRPr/>
          </a:p>
          <a:p>
            <a:pPr indent="0" lvl="0" marL="0" rtl="0" algn="l">
              <a:lnSpc>
                <a:spcPct val="119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accent2"/>
              </a:solidFill>
            </a:endParaRPr>
          </a:p>
          <a:p>
            <a:pPr indent="-285750" lvl="0" marL="285750" rtl="0" algn="l">
              <a:lnSpc>
                <a:spcPct val="119000"/>
              </a:lnSpc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rgbClr val="00B0F0"/>
                </a:solidFill>
              </a:rPr>
              <a:t>Maximize natural light exposure: </a:t>
            </a:r>
            <a:r>
              <a:rPr lang="en-US" sz="1200">
                <a:solidFill>
                  <a:schemeClr val="dk1"/>
                </a:solidFill>
              </a:rPr>
              <a:t>Open your curtains during the day, sit near windows, or take a short walk outside to help regulate your body's clock and improve your mood.</a:t>
            </a:r>
            <a:endParaRPr sz="1200">
              <a:solidFill>
                <a:schemeClr val="dk1"/>
              </a:solidFill>
            </a:endParaRPr>
          </a:p>
          <a:p>
            <a:pPr indent="-285750" lvl="0" marL="285750" marR="0" rtl="0" algn="l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rgbClr val="00B0F0"/>
                </a:solidFill>
              </a:rPr>
              <a:t>Maintain a routine: </a:t>
            </a:r>
            <a:r>
              <a:rPr lang="en-US" sz="1200">
                <a:solidFill>
                  <a:schemeClr val="dk1"/>
                </a:solidFill>
              </a:rPr>
              <a:t>Keeping a consistent daily routine can help stabilize your mood. Try to wake up, eat, work, and sleep at the same time every day.</a:t>
            </a:r>
            <a:endParaRPr/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chemeClr val="accent2"/>
                </a:solidFill>
              </a:rPr>
              <a:t>Stay active: </a:t>
            </a:r>
            <a:r>
              <a:rPr lang="en-US" sz="1200">
                <a:solidFill>
                  <a:schemeClr val="dk1"/>
                </a:solidFill>
              </a:rPr>
              <a:t>Regular physical activity can boost your mood and reduce stress. </a:t>
            </a:r>
            <a:endParaRPr/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chemeClr val="accent2"/>
                </a:solidFill>
              </a:rPr>
              <a:t>Connect with others: </a:t>
            </a:r>
            <a:r>
              <a:rPr lang="en-US" sz="1200">
                <a:solidFill>
                  <a:schemeClr val="dk1"/>
                </a:solidFill>
              </a:rPr>
              <a:t>Even if you feel like withdrawing from work or your loved ones, stay engaged and in touch with friends and family to get support and reduce feelings of isolation. </a:t>
            </a:r>
            <a:endParaRPr/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chemeClr val="accent2"/>
                </a:solidFill>
              </a:rPr>
              <a:t>Set small, achievable goals: </a:t>
            </a:r>
            <a:r>
              <a:rPr lang="en-US" sz="1200">
                <a:solidFill>
                  <a:schemeClr val="dk1"/>
                </a:solidFill>
              </a:rPr>
              <a:t>Accomplishing tasks, no matter how small, can improve your mood. Set realistic goals and celebrate your achievements to build momentum and a positive mindset.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6:notes"/>
          <p:cNvSpPr/>
          <p:nvPr>
            <p:ph idx="2" type="sldImg"/>
          </p:nvPr>
        </p:nvSpPr>
        <p:spPr>
          <a:xfrm>
            <a:off x="2236788" y="1143000"/>
            <a:ext cx="23844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" name="Google Shape;87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The transition into fall and winter can trigger feelings of sadness, reduced energy, sleep changes, or a loss of interest in activities that are typically enjoyable. </a:t>
            </a:r>
            <a:endParaRPr/>
          </a:p>
          <a:p>
            <a:pPr indent="0" lvl="0" marL="0" rtl="0" algn="l">
              <a:lnSpc>
                <a:spcPct val="119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lnSpc>
                <a:spcPct val="119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accent2"/>
                </a:solidFill>
              </a:rPr>
              <a:t>Consider trying the following strategies to cope with the seasonal changes and boost your mood: </a:t>
            </a:r>
            <a:endParaRPr/>
          </a:p>
          <a:p>
            <a:pPr indent="0" lvl="0" marL="0" rtl="0" algn="l">
              <a:lnSpc>
                <a:spcPct val="119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accent2"/>
              </a:solidFill>
            </a:endParaRPr>
          </a:p>
          <a:p>
            <a:pPr indent="-285750" lvl="0" marL="285750" rtl="0" algn="l">
              <a:lnSpc>
                <a:spcPct val="119000"/>
              </a:lnSpc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rgbClr val="00B0F0"/>
                </a:solidFill>
              </a:rPr>
              <a:t>Maximize natural light exposure: </a:t>
            </a:r>
            <a:r>
              <a:rPr lang="en-US" sz="1200">
                <a:solidFill>
                  <a:schemeClr val="dk1"/>
                </a:solidFill>
              </a:rPr>
              <a:t>Open your curtains during the day, sit near windows, or take a short walk outside to help regulate your body's clock and improve your mood.</a:t>
            </a:r>
            <a:endParaRPr sz="1200">
              <a:solidFill>
                <a:schemeClr val="dk1"/>
              </a:solidFill>
            </a:endParaRPr>
          </a:p>
          <a:p>
            <a:pPr indent="-285750" lvl="0" marL="285750" marR="0" rtl="0" algn="l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rgbClr val="00B0F0"/>
                </a:solidFill>
              </a:rPr>
              <a:t>Maintain a routine: </a:t>
            </a:r>
            <a:r>
              <a:rPr lang="en-US" sz="1200">
                <a:solidFill>
                  <a:schemeClr val="dk1"/>
                </a:solidFill>
              </a:rPr>
              <a:t>Keeping a consistent daily routine can help stabilize your mood. Try to wake up, eat, work, and sleep at the same time every day.</a:t>
            </a:r>
            <a:endParaRPr/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chemeClr val="accent2"/>
                </a:solidFill>
              </a:rPr>
              <a:t>Stay active: </a:t>
            </a:r>
            <a:r>
              <a:rPr lang="en-US" sz="1200">
                <a:solidFill>
                  <a:schemeClr val="dk1"/>
                </a:solidFill>
              </a:rPr>
              <a:t>Regular physical activity can boost your mood and reduce stress. </a:t>
            </a:r>
            <a:endParaRPr/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chemeClr val="accent2"/>
                </a:solidFill>
              </a:rPr>
              <a:t>Connect with others: </a:t>
            </a:r>
            <a:r>
              <a:rPr lang="en-US" sz="1200">
                <a:solidFill>
                  <a:schemeClr val="dk1"/>
                </a:solidFill>
              </a:rPr>
              <a:t>Even if you feel like withdrawing from work or your loved ones, stay engaged and in touch with friends and family to get support and reduce feelings of isolation. </a:t>
            </a:r>
            <a:endParaRPr/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chemeClr val="accent2"/>
                </a:solidFill>
              </a:rPr>
              <a:t>Set small, achievable goals: </a:t>
            </a:r>
            <a:r>
              <a:rPr lang="en-US" sz="1200">
                <a:solidFill>
                  <a:schemeClr val="dk1"/>
                </a:solidFill>
              </a:rPr>
              <a:t>Accomplishing tasks, no matter how small, can improve your mood. Set realistic goals and celebrate your achievements to build momentum and a positive mindset.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7:notes"/>
          <p:cNvSpPr/>
          <p:nvPr>
            <p:ph idx="2" type="sldImg"/>
          </p:nvPr>
        </p:nvSpPr>
        <p:spPr>
          <a:xfrm>
            <a:off x="2236788" y="1143000"/>
            <a:ext cx="23844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" name="Google Shape;9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The transition into fall and winter can trigger feelings of sadness, reduced energy, sleep changes, or a loss of interest in activities that are typically enjoyable. </a:t>
            </a:r>
            <a:endParaRPr/>
          </a:p>
          <a:p>
            <a:pPr indent="0" lvl="0" marL="0" rtl="0" algn="l">
              <a:lnSpc>
                <a:spcPct val="119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lnSpc>
                <a:spcPct val="119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accent2"/>
                </a:solidFill>
              </a:rPr>
              <a:t>Consider trying the following strategies to cope with the seasonal changes and boost your mood: </a:t>
            </a:r>
            <a:endParaRPr/>
          </a:p>
          <a:p>
            <a:pPr indent="0" lvl="0" marL="0" rtl="0" algn="l">
              <a:lnSpc>
                <a:spcPct val="119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accent2"/>
              </a:solidFill>
            </a:endParaRPr>
          </a:p>
          <a:p>
            <a:pPr indent="-285750" lvl="0" marL="285750" rtl="0" algn="l">
              <a:lnSpc>
                <a:spcPct val="119000"/>
              </a:lnSpc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rgbClr val="00B0F0"/>
                </a:solidFill>
              </a:rPr>
              <a:t>Maximize natural light exposure: </a:t>
            </a:r>
            <a:r>
              <a:rPr lang="en-US" sz="1200">
                <a:solidFill>
                  <a:schemeClr val="dk1"/>
                </a:solidFill>
              </a:rPr>
              <a:t>Open your curtains during the day, sit near windows, or take a short walk outside to help regulate your body's clock and improve your mood.</a:t>
            </a:r>
            <a:endParaRPr sz="1200">
              <a:solidFill>
                <a:schemeClr val="dk1"/>
              </a:solidFill>
            </a:endParaRPr>
          </a:p>
          <a:p>
            <a:pPr indent="-285750" lvl="0" marL="285750" marR="0" rtl="0" algn="l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rgbClr val="00B0F0"/>
                </a:solidFill>
              </a:rPr>
              <a:t>Maintain a routine: </a:t>
            </a:r>
            <a:r>
              <a:rPr lang="en-US" sz="1200">
                <a:solidFill>
                  <a:schemeClr val="dk1"/>
                </a:solidFill>
              </a:rPr>
              <a:t>Keeping a consistent daily routine can help stabilize your mood. Try to wake up, eat, work, and sleep at the same time every day.</a:t>
            </a:r>
            <a:endParaRPr/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chemeClr val="accent2"/>
                </a:solidFill>
              </a:rPr>
              <a:t>Stay active: </a:t>
            </a:r>
            <a:r>
              <a:rPr lang="en-US" sz="1200">
                <a:solidFill>
                  <a:schemeClr val="dk1"/>
                </a:solidFill>
              </a:rPr>
              <a:t>Regular physical activity can boost your mood and reduce stress. </a:t>
            </a:r>
            <a:endParaRPr/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chemeClr val="accent2"/>
                </a:solidFill>
              </a:rPr>
              <a:t>Connect with others: </a:t>
            </a:r>
            <a:r>
              <a:rPr lang="en-US" sz="1200">
                <a:solidFill>
                  <a:schemeClr val="dk1"/>
                </a:solidFill>
              </a:rPr>
              <a:t>Even if you feel like withdrawing from work or your loved ones, stay engaged and in touch with friends and family to get support and reduce feelings of isolation. </a:t>
            </a:r>
            <a:endParaRPr/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chemeClr val="accent2"/>
                </a:solidFill>
              </a:rPr>
              <a:t>Set small, achievable goals: </a:t>
            </a:r>
            <a:r>
              <a:rPr lang="en-US" sz="1200">
                <a:solidFill>
                  <a:schemeClr val="dk1"/>
                </a:solidFill>
              </a:rPr>
              <a:t>Accomplishing tasks, no matter how small, can improve your mood. Set realistic goals and celebrate your achievements to build momentum and a positive mindset.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">
  <p:cSld name="A">
    <p:bg>
      <p:bgPr>
        <a:solidFill>
          <a:schemeClr val="lt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/>
          <p:nvPr/>
        </p:nvSpPr>
        <p:spPr>
          <a:xfrm rot="5400000">
            <a:off x="0" y="3600"/>
            <a:ext cx="2322000" cy="2322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9"/>
          <p:cNvSpPr/>
          <p:nvPr/>
        </p:nvSpPr>
        <p:spPr>
          <a:xfrm flipH="1">
            <a:off x="4368800" y="6654800"/>
            <a:ext cx="3403600" cy="3403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9"/>
          <p:cNvSpPr txBox="1"/>
          <p:nvPr>
            <p:ph type="title"/>
          </p:nvPr>
        </p:nvSpPr>
        <p:spPr>
          <a:xfrm>
            <a:off x="658383" y="604394"/>
            <a:ext cx="6660738" cy="115140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9"/>
          <p:cNvSpPr txBox="1"/>
          <p:nvPr>
            <p:ph idx="1" type="body"/>
          </p:nvPr>
        </p:nvSpPr>
        <p:spPr>
          <a:xfrm>
            <a:off x="648000" y="2714543"/>
            <a:ext cx="4511221" cy="62728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/>
            </a:lvl2pPr>
            <a:lvl3pPr indent="-228600" lvl="2" marL="1371600" algn="l">
              <a:lnSpc>
                <a:spcPct val="77777"/>
              </a:lnSpc>
              <a:spcBef>
                <a:spcPts val="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3pPr>
            <a:lvl4pPr indent="-342900" lvl="3" marL="1828800" algn="l">
              <a:lnSpc>
                <a:spcPct val="77777"/>
              </a:lnSpc>
              <a:spcBef>
                <a:spcPts val="0"/>
              </a:spcBef>
              <a:spcAft>
                <a:spcPts val="0"/>
              </a:spcAft>
              <a:buSzPts val="1800"/>
              <a:buChar char="▪"/>
              <a:defRPr/>
            </a:lvl4pPr>
            <a:lvl5pPr indent="-228600" lvl="4" marL="2286000" algn="l">
              <a:lnSpc>
                <a:spcPct val="7777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9"/>
          <p:cNvSpPr txBox="1"/>
          <p:nvPr>
            <p:ph idx="2" type="subTitle"/>
          </p:nvPr>
        </p:nvSpPr>
        <p:spPr>
          <a:xfrm>
            <a:off x="648000" y="1675430"/>
            <a:ext cx="6671121" cy="4116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500"/>
              <a:buNone/>
              <a:defRPr sz="4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700"/>
              <a:buNone/>
              <a:defRPr sz="1700"/>
            </a:lvl2pPr>
            <a:lvl3pPr lvl="2" algn="ctr">
              <a:lnSpc>
                <a:spcPct val="91503"/>
              </a:lnSpc>
              <a:spcBef>
                <a:spcPts val="200"/>
              </a:spcBef>
              <a:spcAft>
                <a:spcPts val="0"/>
              </a:spcAft>
              <a:buClr>
                <a:schemeClr val="dk2"/>
              </a:buClr>
              <a:buSzPts val="1530"/>
              <a:buNone/>
              <a:defRPr sz="1530"/>
            </a:lvl3pPr>
            <a:lvl4pPr lvl="3" algn="ctr">
              <a:lnSpc>
                <a:spcPct val="102941"/>
              </a:lnSpc>
              <a:spcBef>
                <a:spcPts val="0"/>
              </a:spcBef>
              <a:spcAft>
                <a:spcPts val="0"/>
              </a:spcAft>
              <a:buSzPts val="1360"/>
              <a:buNone/>
              <a:defRPr sz="1360"/>
            </a:lvl4pPr>
            <a:lvl5pPr lvl="4" algn="ctr">
              <a:lnSpc>
                <a:spcPct val="102941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60"/>
              <a:buNone/>
              <a:defRPr sz="1360"/>
            </a:lvl5pPr>
            <a:lvl6pPr lvl="5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6pPr>
            <a:lvl7pPr lvl="6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7pPr>
            <a:lvl8pPr lvl="7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8pPr>
            <a:lvl9pPr lvl="8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9pPr>
          </a:lstStyle>
          <a:p/>
        </p:txBody>
      </p:sp>
      <p:sp>
        <p:nvSpPr>
          <p:cNvPr id="21" name="Google Shape;21;p9"/>
          <p:cNvSpPr txBox="1"/>
          <p:nvPr>
            <p:ph idx="3" type="body"/>
          </p:nvPr>
        </p:nvSpPr>
        <p:spPr>
          <a:xfrm>
            <a:off x="5618184" y="2714543"/>
            <a:ext cx="1700938" cy="2209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b="1" i="0" sz="1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700"/>
              <a:buNone/>
              <a:defRPr b="1" sz="1700"/>
            </a:lvl2pPr>
            <a:lvl3pPr indent="-228600" lvl="2" marL="1371600" algn="l">
              <a:lnSpc>
                <a:spcPct val="91503"/>
              </a:lnSpc>
              <a:spcBef>
                <a:spcPts val="200"/>
              </a:spcBef>
              <a:spcAft>
                <a:spcPts val="0"/>
              </a:spcAft>
              <a:buClr>
                <a:schemeClr val="dk2"/>
              </a:buClr>
              <a:buSzPts val="1530"/>
              <a:buNone/>
              <a:defRPr b="1" sz="1530"/>
            </a:lvl3pPr>
            <a:lvl4pPr indent="-228600" lvl="3" marL="1828800" algn="l">
              <a:lnSpc>
                <a:spcPct val="102941"/>
              </a:lnSpc>
              <a:spcBef>
                <a:spcPts val="0"/>
              </a:spcBef>
              <a:spcAft>
                <a:spcPts val="0"/>
              </a:spcAft>
              <a:buSzPts val="1360"/>
              <a:buNone/>
              <a:defRPr b="1" sz="1360"/>
            </a:lvl4pPr>
            <a:lvl5pPr indent="-228600" lvl="4" marL="2286000" algn="l">
              <a:lnSpc>
                <a:spcPct val="102941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60"/>
              <a:buNone/>
              <a:defRPr b="1" sz="1360"/>
            </a:lvl5pPr>
            <a:lvl6pPr indent="-228600" lvl="5" marL="27432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b="1" sz="1360"/>
            </a:lvl6pPr>
            <a:lvl7pPr indent="-228600" lvl="6" marL="32004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b="1" sz="1360"/>
            </a:lvl7pPr>
            <a:lvl8pPr indent="-228600" lvl="7" marL="3657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b="1" sz="1360"/>
            </a:lvl8pPr>
            <a:lvl9pPr indent="-228600" lvl="8" marL="41148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b="1" sz="1360"/>
            </a:lvl9pPr>
          </a:lstStyle>
          <a:p/>
        </p:txBody>
      </p:sp>
      <p:sp>
        <p:nvSpPr>
          <p:cNvPr id="22" name="Google Shape;22;p9"/>
          <p:cNvSpPr txBox="1"/>
          <p:nvPr>
            <p:ph idx="4" type="body"/>
          </p:nvPr>
        </p:nvSpPr>
        <p:spPr>
          <a:xfrm>
            <a:off x="5618184" y="2975245"/>
            <a:ext cx="1700938" cy="61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b="0" i="0"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700"/>
              <a:buNone/>
              <a:defRPr b="1" sz="1700"/>
            </a:lvl2pPr>
            <a:lvl3pPr indent="-228600" lvl="2" marL="1371600" algn="l">
              <a:lnSpc>
                <a:spcPct val="91503"/>
              </a:lnSpc>
              <a:spcBef>
                <a:spcPts val="200"/>
              </a:spcBef>
              <a:spcAft>
                <a:spcPts val="0"/>
              </a:spcAft>
              <a:buClr>
                <a:schemeClr val="dk2"/>
              </a:buClr>
              <a:buSzPts val="1530"/>
              <a:buNone/>
              <a:defRPr b="1" sz="1530"/>
            </a:lvl3pPr>
            <a:lvl4pPr indent="-228600" lvl="3" marL="1828800" algn="l">
              <a:lnSpc>
                <a:spcPct val="102941"/>
              </a:lnSpc>
              <a:spcBef>
                <a:spcPts val="0"/>
              </a:spcBef>
              <a:spcAft>
                <a:spcPts val="0"/>
              </a:spcAft>
              <a:buSzPts val="1360"/>
              <a:buNone/>
              <a:defRPr b="1" sz="1360"/>
            </a:lvl4pPr>
            <a:lvl5pPr indent="-228600" lvl="4" marL="2286000" algn="l">
              <a:lnSpc>
                <a:spcPct val="102941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60"/>
              <a:buNone/>
              <a:defRPr b="1" sz="1360"/>
            </a:lvl5pPr>
            <a:lvl6pPr indent="-228600" lvl="5" marL="27432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b="1" sz="1360"/>
            </a:lvl6pPr>
            <a:lvl7pPr indent="-228600" lvl="6" marL="32004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b="1" sz="1360"/>
            </a:lvl7pPr>
            <a:lvl8pPr indent="-228600" lvl="7" marL="3657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b="1" sz="1360"/>
            </a:lvl8pPr>
            <a:lvl9pPr indent="-228600" lvl="8" marL="41148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b="1" sz="1360"/>
            </a:lvl9pPr>
          </a:lstStyle>
          <a:p/>
        </p:txBody>
      </p:sp>
      <p:cxnSp>
        <p:nvCxnSpPr>
          <p:cNvPr id="23" name="Google Shape;23;p9"/>
          <p:cNvCxnSpPr/>
          <p:nvPr/>
        </p:nvCxnSpPr>
        <p:spPr>
          <a:xfrm>
            <a:off x="5478709" y="2727372"/>
            <a:ext cx="0" cy="800100"/>
          </a:xfrm>
          <a:prstGeom prst="straightConnector1">
            <a:avLst/>
          </a:prstGeom>
          <a:noFill/>
          <a:ln cap="flat" cmpd="sng" w="254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4" name="Google Shape;24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09057" y="8987364"/>
            <a:ext cx="1487943" cy="7956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ue and white logo&#10;&#10;Description automatically generated" id="25" name="Google Shape;2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5400" y="9425114"/>
            <a:ext cx="1572678" cy="289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">
  <p:cSld name="D">
    <p:bg>
      <p:bgPr>
        <a:solidFill>
          <a:schemeClr val="lt1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0"/>
          <p:cNvSpPr/>
          <p:nvPr/>
        </p:nvSpPr>
        <p:spPr>
          <a:xfrm>
            <a:off x="-4933" y="-1"/>
            <a:ext cx="7777333" cy="2786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10"/>
          <p:cNvSpPr/>
          <p:nvPr/>
        </p:nvSpPr>
        <p:spPr>
          <a:xfrm rot="5400000">
            <a:off x="-4933" y="-1"/>
            <a:ext cx="1758420" cy="175842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0"/>
          <p:cNvSpPr txBox="1"/>
          <p:nvPr>
            <p:ph idx="1" type="body"/>
          </p:nvPr>
        </p:nvSpPr>
        <p:spPr>
          <a:xfrm>
            <a:off x="648000" y="3224374"/>
            <a:ext cx="4516902" cy="5762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/>
            </a:lvl2pPr>
            <a:lvl3pPr indent="-228600" lvl="2" marL="1371600" algn="l">
              <a:lnSpc>
                <a:spcPct val="77777"/>
              </a:lnSpc>
              <a:spcBef>
                <a:spcPts val="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3pPr>
            <a:lvl4pPr indent="-342900" lvl="3" marL="1828800" algn="l">
              <a:lnSpc>
                <a:spcPct val="77777"/>
              </a:lnSpc>
              <a:spcBef>
                <a:spcPts val="0"/>
              </a:spcBef>
              <a:spcAft>
                <a:spcPts val="0"/>
              </a:spcAft>
              <a:buSzPts val="1800"/>
              <a:buChar char="▪"/>
              <a:defRPr/>
            </a:lvl4pPr>
            <a:lvl5pPr indent="-228600" lvl="4" marL="2286000" algn="l">
              <a:lnSpc>
                <a:spcPct val="7777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10"/>
          <p:cNvSpPr txBox="1"/>
          <p:nvPr>
            <p:ph idx="2" type="body"/>
          </p:nvPr>
        </p:nvSpPr>
        <p:spPr>
          <a:xfrm>
            <a:off x="5618184" y="3218534"/>
            <a:ext cx="1743880" cy="2209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b="1" i="0" sz="1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700"/>
              <a:buNone/>
              <a:defRPr b="1" sz="1700"/>
            </a:lvl2pPr>
            <a:lvl3pPr indent="-228600" lvl="2" marL="1371600" algn="l">
              <a:lnSpc>
                <a:spcPct val="91503"/>
              </a:lnSpc>
              <a:spcBef>
                <a:spcPts val="200"/>
              </a:spcBef>
              <a:spcAft>
                <a:spcPts val="0"/>
              </a:spcAft>
              <a:buClr>
                <a:schemeClr val="dk2"/>
              </a:buClr>
              <a:buSzPts val="1530"/>
              <a:buNone/>
              <a:defRPr b="1" sz="1530"/>
            </a:lvl3pPr>
            <a:lvl4pPr indent="-228600" lvl="3" marL="1828800" algn="l">
              <a:lnSpc>
                <a:spcPct val="102941"/>
              </a:lnSpc>
              <a:spcBef>
                <a:spcPts val="0"/>
              </a:spcBef>
              <a:spcAft>
                <a:spcPts val="0"/>
              </a:spcAft>
              <a:buSzPts val="1360"/>
              <a:buNone/>
              <a:defRPr b="1" sz="1360"/>
            </a:lvl4pPr>
            <a:lvl5pPr indent="-228600" lvl="4" marL="2286000" algn="l">
              <a:lnSpc>
                <a:spcPct val="102941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60"/>
              <a:buNone/>
              <a:defRPr b="1" sz="1360"/>
            </a:lvl5pPr>
            <a:lvl6pPr indent="-228600" lvl="5" marL="27432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b="1" sz="1360"/>
            </a:lvl6pPr>
            <a:lvl7pPr indent="-228600" lvl="6" marL="32004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b="1" sz="1360"/>
            </a:lvl7pPr>
            <a:lvl8pPr indent="-228600" lvl="7" marL="3657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b="1" sz="1360"/>
            </a:lvl8pPr>
            <a:lvl9pPr indent="-228600" lvl="8" marL="41148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b="1" sz="1360"/>
            </a:lvl9pPr>
          </a:lstStyle>
          <a:p/>
        </p:txBody>
      </p:sp>
      <p:sp>
        <p:nvSpPr>
          <p:cNvPr id="31" name="Google Shape;31;p10"/>
          <p:cNvSpPr txBox="1"/>
          <p:nvPr>
            <p:ph idx="3" type="body"/>
          </p:nvPr>
        </p:nvSpPr>
        <p:spPr>
          <a:xfrm>
            <a:off x="5618184" y="3479236"/>
            <a:ext cx="1743880" cy="612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b="0" i="0"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700"/>
              <a:buNone/>
              <a:defRPr b="1" sz="1700"/>
            </a:lvl2pPr>
            <a:lvl3pPr indent="-228600" lvl="2" marL="1371600" algn="l">
              <a:lnSpc>
                <a:spcPct val="91503"/>
              </a:lnSpc>
              <a:spcBef>
                <a:spcPts val="200"/>
              </a:spcBef>
              <a:spcAft>
                <a:spcPts val="0"/>
              </a:spcAft>
              <a:buClr>
                <a:schemeClr val="dk2"/>
              </a:buClr>
              <a:buSzPts val="1530"/>
              <a:buNone/>
              <a:defRPr b="1" sz="1530"/>
            </a:lvl3pPr>
            <a:lvl4pPr indent="-228600" lvl="3" marL="1828800" algn="l">
              <a:lnSpc>
                <a:spcPct val="102941"/>
              </a:lnSpc>
              <a:spcBef>
                <a:spcPts val="0"/>
              </a:spcBef>
              <a:spcAft>
                <a:spcPts val="0"/>
              </a:spcAft>
              <a:buSzPts val="1360"/>
              <a:buNone/>
              <a:defRPr b="1" sz="1360"/>
            </a:lvl4pPr>
            <a:lvl5pPr indent="-228600" lvl="4" marL="2286000" algn="l">
              <a:lnSpc>
                <a:spcPct val="102941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60"/>
              <a:buNone/>
              <a:defRPr b="1" sz="1360"/>
            </a:lvl5pPr>
            <a:lvl6pPr indent="-228600" lvl="5" marL="27432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b="1" sz="1360"/>
            </a:lvl6pPr>
            <a:lvl7pPr indent="-228600" lvl="6" marL="32004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b="1" sz="1360"/>
            </a:lvl7pPr>
            <a:lvl8pPr indent="-228600" lvl="7" marL="3657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b="1" sz="1360"/>
            </a:lvl8pPr>
            <a:lvl9pPr indent="-228600" lvl="8" marL="41148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b="1" sz="1360"/>
            </a:lvl9pPr>
          </a:lstStyle>
          <a:p/>
        </p:txBody>
      </p:sp>
      <p:cxnSp>
        <p:nvCxnSpPr>
          <p:cNvPr id="32" name="Google Shape;32;p10"/>
          <p:cNvCxnSpPr/>
          <p:nvPr/>
        </p:nvCxnSpPr>
        <p:spPr>
          <a:xfrm>
            <a:off x="5478709" y="3231363"/>
            <a:ext cx="0" cy="800100"/>
          </a:xfrm>
          <a:prstGeom prst="straightConnector1">
            <a:avLst/>
          </a:prstGeom>
          <a:noFill/>
          <a:ln cap="flat" cmpd="sng" w="254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3" name="Google Shape;33;p10"/>
          <p:cNvSpPr/>
          <p:nvPr/>
        </p:nvSpPr>
        <p:spPr>
          <a:xfrm flipH="1">
            <a:off x="4368800" y="6654800"/>
            <a:ext cx="3403600" cy="3403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09057" y="8987364"/>
            <a:ext cx="1487943" cy="795636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0"/>
          <p:cNvSpPr/>
          <p:nvPr/>
        </p:nvSpPr>
        <p:spPr>
          <a:xfrm rot="5400000">
            <a:off x="-4933" y="0"/>
            <a:ext cx="1758419" cy="1758419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10"/>
          <p:cNvSpPr txBox="1"/>
          <p:nvPr>
            <p:ph type="title"/>
          </p:nvPr>
        </p:nvSpPr>
        <p:spPr>
          <a:xfrm>
            <a:off x="658383" y="687383"/>
            <a:ext cx="4248596" cy="115140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0"/>
          <p:cNvSpPr txBox="1"/>
          <p:nvPr>
            <p:ph idx="4" type="subTitle"/>
          </p:nvPr>
        </p:nvSpPr>
        <p:spPr>
          <a:xfrm>
            <a:off x="648001" y="1758419"/>
            <a:ext cx="4248596" cy="4116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500"/>
              <a:buNone/>
              <a:defRPr sz="45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700"/>
              <a:buNone/>
              <a:defRPr sz="1700"/>
            </a:lvl2pPr>
            <a:lvl3pPr lvl="2" algn="ctr">
              <a:lnSpc>
                <a:spcPct val="91503"/>
              </a:lnSpc>
              <a:spcBef>
                <a:spcPts val="200"/>
              </a:spcBef>
              <a:spcAft>
                <a:spcPts val="0"/>
              </a:spcAft>
              <a:buClr>
                <a:schemeClr val="dk2"/>
              </a:buClr>
              <a:buSzPts val="1530"/>
              <a:buNone/>
              <a:defRPr sz="1530"/>
            </a:lvl3pPr>
            <a:lvl4pPr lvl="3" algn="ctr">
              <a:lnSpc>
                <a:spcPct val="102941"/>
              </a:lnSpc>
              <a:spcBef>
                <a:spcPts val="0"/>
              </a:spcBef>
              <a:spcAft>
                <a:spcPts val="0"/>
              </a:spcAft>
              <a:buSzPts val="1360"/>
              <a:buNone/>
              <a:defRPr sz="1360"/>
            </a:lvl4pPr>
            <a:lvl5pPr lvl="4" algn="ctr">
              <a:lnSpc>
                <a:spcPct val="102941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60"/>
              <a:buNone/>
              <a:defRPr sz="1360"/>
            </a:lvl5pPr>
            <a:lvl6pPr lvl="5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6pPr>
            <a:lvl7pPr lvl="6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7pPr>
            <a:lvl8pPr lvl="7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8pPr>
            <a:lvl9pPr lvl="8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9pPr>
          </a:lstStyle>
          <a:p/>
        </p:txBody>
      </p:sp>
      <p:sp>
        <p:nvSpPr>
          <p:cNvPr id="38" name="Google Shape;38;p10"/>
          <p:cNvSpPr/>
          <p:nvPr>
            <p:ph idx="5" type="pic"/>
          </p:nvPr>
        </p:nvSpPr>
        <p:spPr>
          <a:xfrm>
            <a:off x="5478709" y="-1"/>
            <a:ext cx="2293690" cy="2786625"/>
          </a:xfrm>
          <a:prstGeom prst="rect">
            <a:avLst/>
          </a:prstGeom>
          <a:noFill/>
          <a:ln>
            <a:noFill/>
          </a:ln>
        </p:spPr>
      </p:sp>
      <p:pic>
        <p:nvPicPr>
          <p:cNvPr descr="A blue and white logo&#10;&#10;Description automatically generated" id="39" name="Google Shape;3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5400" y="9425114"/>
            <a:ext cx="1572678" cy="289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3168">
          <p15:clr>
            <a:srgbClr val="FBAE40"/>
          </p15:clr>
        </p15:guide>
        <p15:guide id="2" pos="244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/>
          <p:nvPr>
            <p:ph type="title"/>
          </p:nvPr>
        </p:nvSpPr>
        <p:spPr>
          <a:xfrm>
            <a:off x="648000" y="684001"/>
            <a:ext cx="6703695" cy="12579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40"/>
              <a:buFont typeface="Arial"/>
              <a:buNone/>
              <a:defRPr b="0" i="0" sz="374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8"/>
          <p:cNvSpPr txBox="1"/>
          <p:nvPr>
            <p:ph idx="1" type="body"/>
          </p:nvPr>
        </p:nvSpPr>
        <p:spPr>
          <a:xfrm>
            <a:off x="648000" y="2325600"/>
            <a:ext cx="6703695" cy="63819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40000"/>
              </a:lnSpc>
              <a:spcBef>
                <a:spcPts val="2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2100" lvl="3" marL="18288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Noto Sans Symbols"/>
              <a:buChar char="▪"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5754" lvl="5" marL="2743200" marR="0" rtl="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b="0" i="0" sz="153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5754" lvl="6" marL="3200400" marR="0" rtl="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b="0" i="0" sz="153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5754" lvl="7" marL="3657600" marR="0" rtl="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b="0" i="0" sz="153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5754" lvl="8" marL="4114800" marR="0" rtl="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b="0" i="0" sz="153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8"/>
          <p:cNvSpPr txBox="1"/>
          <p:nvPr>
            <p:ph idx="10" type="dt"/>
          </p:nvPr>
        </p:nvSpPr>
        <p:spPr>
          <a:xfrm>
            <a:off x="534353" y="9574306"/>
            <a:ext cx="1748790" cy="2838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8"/>
          <p:cNvSpPr txBox="1"/>
          <p:nvPr>
            <p:ph idx="11" type="ftr"/>
          </p:nvPr>
        </p:nvSpPr>
        <p:spPr>
          <a:xfrm>
            <a:off x="2574608" y="9574306"/>
            <a:ext cx="2623185" cy="2838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8"/>
          <p:cNvSpPr txBox="1"/>
          <p:nvPr>
            <p:ph idx="12" type="sldNum"/>
          </p:nvPr>
        </p:nvSpPr>
        <p:spPr>
          <a:xfrm>
            <a:off x="5489258" y="9574306"/>
            <a:ext cx="1748790" cy="2838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3168">
          <p15:clr>
            <a:srgbClr val="F26B43"/>
          </p15:clr>
        </p15:guide>
        <p15:guide id="2" pos="24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1"/>
          <p:cNvCxnSpPr/>
          <p:nvPr/>
        </p:nvCxnSpPr>
        <p:spPr>
          <a:xfrm>
            <a:off x="5478709" y="3907065"/>
            <a:ext cx="0" cy="800100"/>
          </a:xfrm>
          <a:prstGeom prst="straightConnector1">
            <a:avLst/>
          </a:prstGeom>
          <a:noFill/>
          <a:ln cap="flat" cmpd="sng" w="254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6" name="Google Shape;46;p1"/>
          <p:cNvSpPr txBox="1"/>
          <p:nvPr>
            <p:ph type="title"/>
          </p:nvPr>
        </p:nvSpPr>
        <p:spPr>
          <a:xfrm>
            <a:off x="521680" y="610573"/>
            <a:ext cx="7201800" cy="1151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/>
              <a:t>Компетентність: Техніки врегулювання конфліктів</a:t>
            </a:r>
            <a:endParaRPr>
              <a:solidFill>
                <a:srgbClr val="003CA5"/>
              </a:solidFill>
            </a:endParaRPr>
          </a:p>
        </p:txBody>
      </p:sp>
      <p:sp>
        <p:nvSpPr>
          <p:cNvPr id="47" name="Google Shape;47;p1"/>
          <p:cNvSpPr txBox="1"/>
          <p:nvPr>
            <p:ph idx="3" type="body"/>
          </p:nvPr>
        </p:nvSpPr>
        <p:spPr>
          <a:xfrm>
            <a:off x="5618163" y="2714625"/>
            <a:ext cx="1700212" cy="676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None/>
            </a:pPr>
            <a:r>
              <a:rPr b="0" lang="en-US">
                <a:solidFill>
                  <a:srgbClr val="595959"/>
                </a:solidFill>
              </a:rPr>
              <a:t>А</a:t>
            </a:r>
            <a:r>
              <a:rPr b="0" lang="en-US">
                <a:solidFill>
                  <a:srgbClr val="595959"/>
                </a:solidFill>
              </a:rPr>
              <a:t>нтистрес-практика цього тижня спрямована на опрацювання 6-го кроку Першої допомоги при стресі –</a:t>
            </a:r>
            <a:r>
              <a:rPr b="0" lang="en-US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>
                <a:solidFill>
                  <a:srgbClr val="595959"/>
                </a:solidFill>
              </a:rPr>
              <a:t>Компетентності</a:t>
            </a:r>
            <a:endParaRPr/>
          </a:p>
        </p:txBody>
      </p:sp>
      <p:sp>
        <p:nvSpPr>
          <p:cNvPr id="48" name="Google Shape;48;p1"/>
          <p:cNvSpPr txBox="1"/>
          <p:nvPr>
            <p:ph idx="1" type="body"/>
          </p:nvPr>
        </p:nvSpPr>
        <p:spPr>
          <a:xfrm>
            <a:off x="256900" y="2086275"/>
            <a:ext cx="5221800" cy="661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</a:pPr>
            <a:r>
              <a:rPr lang="en-US"/>
              <a:t>Відчуття, що вас не чують, або відсутність навичок для ведення складних розмов можуть суттєво підвищити рівень стресу.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</a:pPr>
            <a:r>
              <a:rPr lang="en-US"/>
              <a:t> </a:t>
            </a:r>
            <a:endParaRPr b="1" sz="800">
              <a:solidFill>
                <a:srgbClr val="003CA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>
                <a:solidFill>
                  <a:srgbClr val="5B5D5F"/>
                </a:solidFill>
              </a:rPr>
              <a:t>В таких випадках комбінація вербальних та невербальних технік може ефективно вирішити суперечку та покращити якість комунікації.</a:t>
            </a:r>
            <a:endParaRPr sz="1400">
              <a:solidFill>
                <a:srgbClr val="5B5D5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B5D5F"/>
              </a:buClr>
              <a:buSzPts val="1400"/>
              <a:buNone/>
            </a:pPr>
            <a:r>
              <a:rPr lang="en-US" sz="1400">
                <a:solidFill>
                  <a:srgbClr val="5B5D5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sz="1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</a:pPr>
            <a:r>
              <a:rPr b="1" lang="en-US" sz="1400">
                <a:solidFill>
                  <a:schemeClr val="accent2"/>
                </a:solidFill>
              </a:rPr>
              <a:t>Спробуйте скористатися такими стратегіями:</a:t>
            </a:r>
            <a: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00"/>
              <a:buNone/>
            </a:pPr>
            <a:r>
              <a:t/>
            </a:r>
            <a:endParaRPr b="1" sz="9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5715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Pts val="1400"/>
              <a:buFont typeface="Arial"/>
              <a:buChar char="•"/>
            </a:pPr>
            <a:r>
              <a:rPr b="1" lang="en-US" sz="1400">
                <a:solidFill>
                  <a:srgbClr val="5B5D5F"/>
                </a:solidFill>
              </a:rPr>
              <a:t>Активне слухання: </a:t>
            </a:r>
            <a:r>
              <a:rPr lang="en-US" sz="1400">
                <a:solidFill>
                  <a:srgbClr val="5B5D5F"/>
                </a:solidFill>
              </a:rPr>
              <a:t>Приймайте емоції співрозмовника та виявляйте повагу — це допоможе зменшити напругу в розмові.</a:t>
            </a:r>
            <a:endParaRPr sz="1400">
              <a:solidFill>
                <a:srgbClr val="5B5D5F"/>
              </a:solidFill>
            </a:endParaRPr>
          </a:p>
          <a:p>
            <a:pPr indent="-285750" lvl="0" marL="5715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B0F0"/>
              </a:buClr>
              <a:buSzPts val="1400"/>
              <a:buFont typeface="Arial"/>
              <a:buChar char="•"/>
            </a:pPr>
            <a:r>
              <a:rPr b="1" lang="en-US" sz="1400">
                <a:solidFill>
                  <a:srgbClr val="5B5D5F"/>
                </a:solidFill>
              </a:rPr>
              <a:t>Використовуйте «Я-висловлювання»: </a:t>
            </a:r>
            <a:r>
              <a:rPr lang="en-US" sz="1400">
                <a:solidFill>
                  <a:srgbClr val="5B5D5F"/>
                </a:solidFill>
              </a:rPr>
              <a:t>Формулювання повідомлень від першої особи (таких як «Я відчуваю», «Я вважаю», «Мені здається») сприяє усвідомленню та прийняттю власних емоцій, а також дозволяє виражати їх конструктивно й безконфліктно.</a:t>
            </a:r>
            <a:endParaRPr sz="1400">
              <a:solidFill>
                <a:srgbClr val="5B5D5F"/>
              </a:solidFill>
            </a:endParaRPr>
          </a:p>
          <a:p>
            <a:pPr indent="-285750" lvl="0" marL="5715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B0F0"/>
              </a:buClr>
              <a:buSzPts val="1400"/>
              <a:buFont typeface="Arial"/>
              <a:buChar char="•"/>
            </a:pPr>
            <a:r>
              <a:rPr b="1" lang="en-US" sz="1400">
                <a:solidFill>
                  <a:srgbClr val="5B5D5F"/>
                </a:solidFill>
              </a:rPr>
              <a:t>Шукайте спільні точки дотику:</a:t>
            </a:r>
            <a:r>
              <a:rPr lang="en-US" sz="1400">
                <a:solidFill>
                  <a:srgbClr val="5B5D5F"/>
                </a:solidFill>
              </a:rPr>
              <a:t> зосередьтеся на пошуку спільних інтересів або цінностей, щоб сприймати одне одного як партнерів, а не опонентів.</a:t>
            </a:r>
            <a:endParaRPr sz="1400">
              <a:solidFill>
                <a:srgbClr val="5B5D5F"/>
              </a:solidFill>
            </a:endParaRPr>
          </a:p>
          <a:p>
            <a:pPr indent="-285750" lvl="0" marL="5715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B0F0"/>
              </a:buClr>
              <a:buSzPts val="1400"/>
              <a:buFont typeface="Arial"/>
              <a:buChar char="•"/>
            </a:pPr>
            <a:r>
              <a:rPr b="1" lang="en-US" sz="1400">
                <a:solidFill>
                  <a:srgbClr val="5B5D5F"/>
                </a:solidFill>
              </a:rPr>
              <a:t>Розвивайте навички емоційної саморегуляції </a:t>
            </a:r>
            <a:r>
              <a:rPr lang="en-US" sz="1400">
                <a:solidFill>
                  <a:srgbClr val="5B5D5F"/>
                </a:solidFill>
              </a:rPr>
              <a:t>— це дає змогу залишатися спокійним і діяти обдумано навіть у конфліктних ситуаціях.</a:t>
            </a:r>
            <a:endParaRPr sz="14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r>
              <a:t/>
            </a:r>
            <a:endParaRPr i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Google Shape;54;p2"/>
          <p:cNvCxnSpPr/>
          <p:nvPr/>
        </p:nvCxnSpPr>
        <p:spPr>
          <a:xfrm>
            <a:off x="5478709" y="3907065"/>
            <a:ext cx="0" cy="800100"/>
          </a:xfrm>
          <a:prstGeom prst="straightConnector1">
            <a:avLst/>
          </a:prstGeom>
          <a:noFill/>
          <a:ln cap="flat" cmpd="sng" w="254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5" name="Google Shape;55;p2"/>
          <p:cNvSpPr txBox="1"/>
          <p:nvPr>
            <p:ph type="title"/>
          </p:nvPr>
        </p:nvSpPr>
        <p:spPr>
          <a:xfrm>
            <a:off x="503034" y="381636"/>
            <a:ext cx="7201800" cy="1151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/>
              <a:t>Відстеження стану: Травматичні тригери</a:t>
            </a:r>
            <a:endParaRPr>
              <a:solidFill>
                <a:srgbClr val="003CA5"/>
              </a:solidFill>
            </a:endParaRPr>
          </a:p>
        </p:txBody>
      </p:sp>
      <p:sp>
        <p:nvSpPr>
          <p:cNvPr id="56" name="Google Shape;56;p2"/>
          <p:cNvSpPr txBox="1"/>
          <p:nvPr>
            <p:ph idx="3" type="body"/>
          </p:nvPr>
        </p:nvSpPr>
        <p:spPr>
          <a:xfrm>
            <a:off x="5618163" y="2714625"/>
            <a:ext cx="1700212" cy="676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None/>
            </a:pPr>
            <a:r>
              <a:rPr b="0" lang="en-US">
                <a:solidFill>
                  <a:srgbClr val="595959"/>
                </a:solidFill>
              </a:rPr>
              <a:t>Антистрес-практика цього тижня спрямована на опрацювання 1-го кроку Першої допомоги при стресі –</a:t>
            </a:r>
            <a:r>
              <a:rPr b="0" lang="en-US">
                <a:solidFill>
                  <a:srgbClr val="595959"/>
                </a:solidFill>
              </a:rPr>
              <a:t> </a:t>
            </a:r>
            <a:r>
              <a:rPr lang="en-US">
                <a:solidFill>
                  <a:srgbClr val="595959"/>
                </a:solidFill>
              </a:rPr>
              <a:t>Відстеження</a:t>
            </a:r>
            <a:endParaRPr/>
          </a:p>
        </p:txBody>
      </p:sp>
      <p:sp>
        <p:nvSpPr>
          <p:cNvPr id="57" name="Google Shape;57;p2"/>
          <p:cNvSpPr txBox="1"/>
          <p:nvPr>
            <p:ph idx="1" type="body"/>
          </p:nvPr>
        </p:nvSpPr>
        <p:spPr>
          <a:xfrm>
            <a:off x="329367" y="1818560"/>
            <a:ext cx="5024700" cy="780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Розуміння своїх тригерів, тобто речей, що нагадують</a:t>
            </a:r>
            <a:r>
              <a:rPr lang="en-US"/>
              <a:t> 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вам про стресові або травматичні події, допомагає</a:t>
            </a:r>
            <a:r>
              <a:rPr lang="en-US"/>
              <a:t> 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краще контролювати думки, емоції та поведінку. Ця</a:t>
            </a:r>
            <a:r>
              <a:rPr lang="en-US"/>
              <a:t> 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усвідомленість — важлива складова шляху до</a:t>
            </a:r>
            <a:r>
              <a:rPr lang="en-US"/>
              <a:t> 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ментальної рівноваги.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</a:pPr>
            <a:r>
              <a:t/>
            </a:r>
            <a:endParaRPr b="1" sz="1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400"/>
              <a:buNone/>
            </a:pPr>
            <a:r>
              <a:rPr b="1" lang="en-US" sz="1400">
                <a:solidFill>
                  <a:srgbClr val="00B0F0"/>
                </a:solidFill>
              </a:rPr>
              <a:t>Крок</a:t>
            </a:r>
            <a:r>
              <a:rPr b="1" lang="en-US" sz="14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1: </a:t>
            </a:r>
            <a:r>
              <a:rPr lang="en-US" sz="1400">
                <a:solidFill>
                  <a:srgbClr val="5B5D5F"/>
                </a:solidFill>
              </a:rPr>
              <a:t>Прислухайтеся до своїх тригерів — це можуть бути конкретні місця, звуки, запахи або дати, що нагадують про минуле.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Pts val="1400"/>
              <a:buNone/>
            </a:pPr>
            <a:r>
              <a:rPr b="1" lang="en-US" sz="1400">
                <a:solidFill>
                  <a:srgbClr val="00B0F0"/>
                </a:solidFill>
              </a:rPr>
              <a:t>Крок</a:t>
            </a:r>
            <a:r>
              <a:rPr b="1" lang="en-US" sz="14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2: </a:t>
            </a:r>
            <a:r>
              <a:rPr lang="en-US" sz="1400">
                <a:solidFill>
                  <a:srgbClr val="5B5D5F"/>
                </a:solidFill>
              </a:rPr>
              <a:t>Відстежуйте, як саме тригери впливають на вас. Це може проявлятися в:</a:t>
            </a:r>
            <a:endParaRPr sz="1400">
              <a:solidFill>
                <a:srgbClr val="5B5D5F"/>
              </a:solidFill>
            </a:endParaRPr>
          </a:p>
          <a:p>
            <a:pPr indent="-285750" lvl="3" marL="46545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 sz="1400">
                <a:solidFill>
                  <a:srgbClr val="5B5D5F"/>
                </a:solidFill>
              </a:rPr>
              <a:t>емоційних сплесках — таких як роздратованість чи плаксивість</a:t>
            </a:r>
            <a:endParaRPr/>
          </a:p>
          <a:p>
            <a:pPr indent="-285750" lvl="3" marL="46545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 sz="1400">
                <a:solidFill>
                  <a:srgbClr val="5B5D5F"/>
                </a:solidFill>
              </a:rPr>
              <a:t>шкідливих звичках — як, наприклад, паління чи вживання алкоголю або наркотиків</a:t>
            </a:r>
            <a:r>
              <a:rPr lang="en-US" sz="1400">
                <a:solidFill>
                  <a:srgbClr val="5B5D5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-285750" lvl="3" marL="46545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 sz="1400">
                <a:solidFill>
                  <a:srgbClr val="5B5D5F"/>
                </a:solidFill>
              </a:rPr>
              <a:t>змінах у стосунках — наприклад, у бажанні уникати спілкування з іншими людьми</a:t>
            </a:r>
            <a:r>
              <a:rPr lang="en-US" sz="1400">
                <a:solidFill>
                  <a:srgbClr val="5B5D5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Pts val="1400"/>
              <a:buNone/>
            </a:pPr>
            <a:r>
              <a:rPr b="1" lang="en-US" sz="1400">
                <a:solidFill>
                  <a:srgbClr val="00B0F0"/>
                </a:solidFill>
              </a:rPr>
              <a:t>Крок</a:t>
            </a:r>
            <a:r>
              <a:rPr b="1" lang="en-US" sz="14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3: </a:t>
            </a:r>
            <a:r>
              <a:rPr lang="en-US" sz="1400">
                <a:solidFill>
                  <a:srgbClr val="5B5D5F"/>
                </a:solidFill>
              </a:rPr>
              <a:t>Розробіть власну стратегію подолання складних ситуацій:</a:t>
            </a:r>
            <a:endParaRPr/>
          </a:p>
          <a:p>
            <a:pPr indent="-285750" lvl="3" marL="46545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 sz="1400">
                <a:solidFill>
                  <a:srgbClr val="5B5D5F"/>
                </a:solidFill>
              </a:rPr>
              <a:t>Щодня прислухайтеся до свого внутрішнього стану, щоб розвивати емоційну усвідомленість</a:t>
            </a:r>
            <a:endParaRPr/>
          </a:p>
          <a:p>
            <a:pPr indent="-285750" lvl="3" marL="46545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 sz="1400">
                <a:solidFill>
                  <a:srgbClr val="5B5D5F"/>
                </a:solidFill>
              </a:rPr>
              <a:t>Застосовуйте перевірені навички та техніки, які допомагали вам раніше</a:t>
            </a:r>
            <a:r>
              <a:rPr lang="en-US" sz="1400">
                <a:solidFill>
                  <a:srgbClr val="5B5D5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-285750" lvl="3" marL="46545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 sz="1400">
                <a:solidFill>
                  <a:srgbClr val="5B5D5F"/>
                </a:solidFill>
              </a:rPr>
              <a:t>Поговоріть з тим, кому довіряєте аби разом обміркувати оптимальні рішення проблеми або зверніться до спеціаліста по професійну психологічну допомогу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3" name="Google Shape;63;p3"/>
          <p:cNvCxnSpPr/>
          <p:nvPr/>
        </p:nvCxnSpPr>
        <p:spPr>
          <a:xfrm>
            <a:off x="5478709" y="3907065"/>
            <a:ext cx="0" cy="800100"/>
          </a:xfrm>
          <a:prstGeom prst="straightConnector1">
            <a:avLst/>
          </a:prstGeom>
          <a:noFill/>
          <a:ln cap="flat" cmpd="sng" w="254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4" name="Google Shape;64;p3"/>
          <p:cNvSpPr txBox="1"/>
          <p:nvPr>
            <p:ph type="title"/>
          </p:nvPr>
        </p:nvSpPr>
        <p:spPr>
          <a:xfrm>
            <a:off x="368102" y="896937"/>
            <a:ext cx="7187412" cy="68694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/>
              <a:t>Реагування: Вчасно зробити паузу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65" name="Google Shape;65;p3"/>
          <p:cNvSpPr txBox="1"/>
          <p:nvPr>
            <p:ph idx="3" type="body"/>
          </p:nvPr>
        </p:nvSpPr>
        <p:spPr>
          <a:xfrm>
            <a:off x="5618163" y="2714625"/>
            <a:ext cx="1700212" cy="676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None/>
            </a:pPr>
            <a:r>
              <a:rPr b="0" lang="en-US">
                <a:solidFill>
                  <a:srgbClr val="595959"/>
                </a:solidFill>
              </a:rPr>
              <a:t>Антистрес-практика цього тижня спрямована на опрацювання 3-го кроку Першої допомоги при стресі –</a:t>
            </a:r>
            <a:r>
              <a:rPr b="0" lang="en-US">
                <a:solidFill>
                  <a:srgbClr val="595959"/>
                </a:solidFill>
              </a:rPr>
              <a:t> </a:t>
            </a:r>
            <a:r>
              <a:rPr lang="en-US">
                <a:solidFill>
                  <a:srgbClr val="595959"/>
                </a:solidFill>
              </a:rPr>
              <a:t>Захист</a:t>
            </a:r>
            <a:endParaRPr/>
          </a:p>
        </p:txBody>
      </p:sp>
      <p:sp>
        <p:nvSpPr>
          <p:cNvPr id="66" name="Google Shape;66;p3"/>
          <p:cNvSpPr txBox="1"/>
          <p:nvPr>
            <p:ph idx="1" type="body"/>
          </p:nvPr>
        </p:nvSpPr>
        <p:spPr>
          <a:xfrm>
            <a:off x="189975" y="1977175"/>
            <a:ext cx="5189400" cy="72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</a:pPr>
            <a:r>
              <a:rPr lang="en-US"/>
              <a:t>Час, виділений на перезавантаження дає можливість знизити рівень наростаючої напруги. Така пауза дозволяє заспокоїтися та повернутися до розмови більш врівноважено. Ось що можна зробити для вчасної та ефективної перерви в комунікації:</a:t>
            </a:r>
            <a:br>
              <a:rPr i="1" lang="en-US" sz="1400"/>
            </a:br>
            <a:endParaRPr i="1" sz="1400">
              <a:solidFill>
                <a:schemeClr val="dk1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AutoNum type="arabicPeriod"/>
            </a:pPr>
            <a:r>
              <a:rPr b="1" lang="en-US" sz="1400">
                <a:solidFill>
                  <a:schemeClr val="accent2"/>
                </a:solidFill>
              </a:rPr>
              <a:t>Не ігноруйте свою потребу у тайм-ауті: </a:t>
            </a:r>
            <a:r>
              <a:rPr lang="en-US" sz="1400">
                <a:solidFill>
                  <a:srgbClr val="5B5D5F"/>
                </a:solidFill>
              </a:rPr>
              <a:t>це зазвичай сигнал, що ви перебуваєте в емоційно напруженому стані — у «помаранчевій» або «червоній» зоні, коли мислення затьмарене через надмірні емоції, вас охоплюють нав'язливі думки чи ви відчуваєте тривогу на фізичному рівні (наприклад, пришвидшене серцебиття).</a:t>
            </a:r>
            <a:endParaRPr/>
          </a:p>
          <a:p>
            <a:pPr indent="-2540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chemeClr val="dk1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b="1" lang="en-US" sz="1400">
                <a:solidFill>
                  <a:schemeClr val="accent2"/>
                </a:solidFill>
              </a:rPr>
              <a:t>Повідомте співрозмовника про те, що вам потрібно зробити паузу: </a:t>
            </a:r>
            <a:r>
              <a:rPr lang="en-US" sz="1400">
                <a:solidFill>
                  <a:srgbClr val="5B5D5F"/>
                </a:solidFill>
              </a:rPr>
              <a:t>скажіть відверто, що вам необхідно трохи часу для перезавантаження. Наприклад: «Мені потрібно трохи побути наодинці» або «Хочу взяти паузу».</a:t>
            </a:r>
            <a:r>
              <a:rPr lang="en-US" sz="1400">
                <a:solidFill>
                  <a:schemeClr val="dk1"/>
                </a:solidFill>
              </a:rPr>
              <a:t> </a:t>
            </a:r>
            <a:endParaRPr/>
          </a:p>
          <a:p>
            <a:pPr indent="-2540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b="1" sz="1400">
              <a:solidFill>
                <a:srgbClr val="009ADF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b="1" lang="en-US" sz="1400">
                <a:solidFill>
                  <a:schemeClr val="accent2"/>
                </a:solidFill>
              </a:rPr>
              <a:t>Заспокойтеся – і тілом, і думками</a:t>
            </a:r>
            <a:r>
              <a:rPr b="1" lang="en-US" sz="1400">
                <a:solidFill>
                  <a:schemeClr val="accent2"/>
                </a:solidFill>
              </a:rPr>
              <a:t>: </a:t>
            </a:r>
            <a:r>
              <a:rPr lang="en-US" sz="1400">
                <a:solidFill>
                  <a:srgbClr val="5B5D5F"/>
                </a:solidFill>
              </a:rPr>
              <a:t>застосову</a:t>
            </a:r>
            <a:r>
              <a:rPr lang="en-US" sz="1400">
                <a:solidFill>
                  <a:srgbClr val="5B5D5F"/>
                </a:solidFill>
              </a:rPr>
              <a:t>йте ефективні техніки релаксації — такі як ходьба, зміна. фокусу уваги, дихальні вправи, прослуховування музики тощо.</a:t>
            </a:r>
            <a:endParaRPr b="1" sz="1400">
              <a:solidFill>
                <a:srgbClr val="5B5D5F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b="1" sz="1400">
              <a:solidFill>
                <a:schemeClr val="accent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b="1" lang="en-US" sz="1400">
                <a:solidFill>
                  <a:schemeClr val="accent2"/>
                </a:solidFill>
              </a:rPr>
              <a:t>Обміркуйте й проаналізуйте те, що щойно сталося</a:t>
            </a:r>
            <a:r>
              <a:rPr b="1" lang="en-US" sz="1400">
                <a:solidFill>
                  <a:schemeClr val="accent2"/>
                </a:solidFill>
              </a:rPr>
              <a:t>:</a:t>
            </a:r>
            <a:r>
              <a:rPr lang="en-US" sz="1400">
                <a:solidFill>
                  <a:schemeClr val="dk1"/>
                </a:solidFill>
              </a:rPr>
              <a:t> </a:t>
            </a:r>
            <a:r>
              <a:rPr lang="en-US" sz="1400">
                <a:solidFill>
                  <a:srgbClr val="5B5D5F"/>
                </a:solidFill>
              </a:rPr>
              <a:t>спробуйте записати свої думки й емоції — це допоможе краще зрозуміти себе та сформувати більш конструктивний підхід до вирішення проблеми.</a:t>
            </a:r>
            <a:endParaRPr sz="1400">
              <a:solidFill>
                <a:srgbClr val="5B5D5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2" name="Google Shape;72;p4"/>
          <p:cNvCxnSpPr/>
          <p:nvPr/>
        </p:nvCxnSpPr>
        <p:spPr>
          <a:xfrm>
            <a:off x="5478709" y="3907065"/>
            <a:ext cx="0" cy="800100"/>
          </a:xfrm>
          <a:prstGeom prst="straightConnector1">
            <a:avLst/>
          </a:prstGeom>
          <a:noFill/>
          <a:ln cap="flat" cmpd="sng" w="254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3" name="Google Shape;73;p4"/>
          <p:cNvSpPr txBox="1"/>
          <p:nvPr>
            <p:ph type="title"/>
          </p:nvPr>
        </p:nvSpPr>
        <p:spPr>
          <a:xfrm>
            <a:off x="647704" y="618713"/>
            <a:ext cx="7201800" cy="1151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/>
              <a:t>Внутрішній спокій через медитацію</a:t>
            </a:r>
            <a:endParaRPr/>
          </a:p>
        </p:txBody>
      </p:sp>
      <p:sp>
        <p:nvSpPr>
          <p:cNvPr id="74" name="Google Shape;74;p4"/>
          <p:cNvSpPr txBox="1"/>
          <p:nvPr>
            <p:ph idx="3" type="body"/>
          </p:nvPr>
        </p:nvSpPr>
        <p:spPr>
          <a:xfrm>
            <a:off x="5618163" y="2714625"/>
            <a:ext cx="1700212" cy="676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None/>
            </a:pPr>
            <a:r>
              <a:rPr b="0" lang="en-US">
                <a:solidFill>
                  <a:srgbClr val="595959"/>
                </a:solidFill>
              </a:rPr>
              <a:t>Антистрес-практика цього тижня спрямована на опрацювання 2-го кроку Першої допомоги при стресі –</a:t>
            </a:r>
            <a:r>
              <a:rPr b="0" lang="en-US">
                <a:solidFill>
                  <a:srgbClr val="595959"/>
                </a:solidFill>
              </a:rPr>
              <a:t> </a:t>
            </a:r>
            <a:r>
              <a:rPr lang="en-US">
                <a:solidFill>
                  <a:srgbClr val="595959"/>
                </a:solidFill>
              </a:rPr>
              <a:t>Спокій</a:t>
            </a:r>
            <a:endParaRPr/>
          </a:p>
        </p:txBody>
      </p:sp>
      <p:sp>
        <p:nvSpPr>
          <p:cNvPr id="75" name="Google Shape;75;p4"/>
          <p:cNvSpPr txBox="1"/>
          <p:nvPr>
            <p:ph idx="1" type="body"/>
          </p:nvPr>
        </p:nvSpPr>
        <p:spPr>
          <a:xfrm>
            <a:off x="248936" y="2139475"/>
            <a:ext cx="4952400" cy="683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</a:pPr>
            <a:r>
              <a:rPr lang="en-US" sz="1500"/>
              <a:t>Медитація люблячої доброти — це практика, яка розвиває почуття любові й доброзичливості до себе та інших. Вона допомагає знизити рівень стресу й сприяє встановленню глибших соціальних зв’язків.</a:t>
            </a:r>
            <a:endParaRPr b="1" sz="15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None/>
            </a:pPr>
            <a:r>
              <a:t/>
            </a:r>
            <a:endParaRPr b="1"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None/>
            </a:pPr>
            <a:r>
              <a:rPr b="1" lang="en-US" sz="1500">
                <a:solidFill>
                  <a:schemeClr val="accent2"/>
                </a:solidFill>
              </a:rPr>
              <a:t>Як практикувати медитацію люблячої доброти</a:t>
            </a:r>
            <a:r>
              <a:rPr b="1" lang="en-US" sz="1500">
                <a:solidFill>
                  <a:schemeClr val="accent2"/>
                </a:solidFill>
              </a:rPr>
              <a:t>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sz="1400">
                <a:solidFill>
                  <a:schemeClr val="dk2"/>
                </a:solidFill>
              </a:rPr>
              <a:t>Виберіть людину, якій ви хочете спрямувати доброзичливі наміри. Не починайте з тих, до кого відчуваєте неприязнь або напруження.</a:t>
            </a:r>
            <a:endParaRPr sz="14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</a:pPr>
            <a:r>
              <a:t/>
            </a:r>
            <a:endParaRPr sz="14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AutoNum type="arabicPeriod"/>
            </a:pPr>
            <a:r>
              <a:rPr lang="en-US" sz="1400">
                <a:solidFill>
                  <a:schemeClr val="dk2"/>
                </a:solidFill>
              </a:rPr>
              <a:t>Займіть зручне положення — сидячи, стоячи або лежачи. Почніть повільно й глибоко дихати. Поступово уявляйте людину, яку обрали для медитації.</a:t>
            </a:r>
            <a:endParaRPr sz="14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AutoNum type="arabicPeriod"/>
            </a:pPr>
            <a:r>
              <a:rPr lang="en-US" sz="1400">
                <a:solidFill>
                  <a:schemeClr val="dk2"/>
                </a:solidFill>
              </a:rPr>
              <a:t>Спробуйте виявити любов до себе та оточення</a:t>
            </a:r>
            <a:r>
              <a:rPr lang="en-US" sz="1400">
                <a:solidFill>
                  <a:schemeClr val="dk2"/>
                </a:solidFill>
              </a:rPr>
              <a:t>, промовляючи теплі побажання, наприклад: «Нехай я буду щасливим», «Нехай я буду спокійним», «Нехай я буду здоровим», «Нехай я буду в безпеці». Ви також можете обрати власні позитивні формулювання.</a:t>
            </a:r>
            <a:endParaRPr sz="14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AutoNum type="arabicPeriod"/>
            </a:pPr>
            <a:r>
              <a:rPr lang="en-US" sz="1400">
                <a:solidFill>
                  <a:schemeClr val="dk2"/>
                </a:solidFill>
              </a:rPr>
              <a:t>Повільно повторюйте слова, вдумуючись у їхній зміст, поки не відчуєте, як наповнюєтесь відчуттям доброзичливості та любові.</a:t>
            </a:r>
            <a:endParaRPr sz="1400">
              <a:solidFill>
                <a:schemeClr val="dk2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AutoNum type="arabicPeriod"/>
            </a:pPr>
            <a:r>
              <a:rPr lang="en-US" sz="1400">
                <a:solidFill>
                  <a:schemeClr val="dk2"/>
                </a:solidFill>
              </a:rPr>
              <a:t>Поступово спрямовуйте ці побажання на інших людей: спершу — на рідних, потім — на друзів, далі — на просто знайомих, згодом — на тих, із ким вам важко, і зрештою — на всіх без винятку.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AutoNum type="arabicPeriod"/>
            </a:pPr>
            <a:r>
              <a:rPr lang="en-US" sz="1400">
                <a:solidFill>
                  <a:schemeClr val="dk2"/>
                </a:solidFill>
              </a:rPr>
              <a:t>Практикуйте медитацію щодня</a:t>
            </a:r>
            <a:r>
              <a:rPr lang="en-US" sz="1400">
                <a:solidFill>
                  <a:schemeClr val="dk2"/>
                </a:solidFill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1" name="Google Shape;81;p5"/>
          <p:cNvCxnSpPr/>
          <p:nvPr/>
        </p:nvCxnSpPr>
        <p:spPr>
          <a:xfrm>
            <a:off x="5478709" y="3907065"/>
            <a:ext cx="0" cy="800100"/>
          </a:xfrm>
          <a:prstGeom prst="straightConnector1">
            <a:avLst/>
          </a:prstGeom>
          <a:noFill/>
          <a:ln cap="flat" cmpd="sng" w="254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82" name="Google Shape;82;p5"/>
          <p:cNvSpPr txBox="1"/>
          <p:nvPr>
            <p:ph type="title"/>
          </p:nvPr>
        </p:nvSpPr>
        <p:spPr>
          <a:xfrm>
            <a:off x="382604" y="478013"/>
            <a:ext cx="7201912" cy="115140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/>
              <a:t>Валідація як шлях до взаєморозуміння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83" name="Google Shape;83;p5"/>
          <p:cNvSpPr txBox="1"/>
          <p:nvPr>
            <p:ph idx="3" type="body"/>
          </p:nvPr>
        </p:nvSpPr>
        <p:spPr>
          <a:xfrm>
            <a:off x="5618163" y="2714625"/>
            <a:ext cx="1700212" cy="676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None/>
            </a:pPr>
            <a:r>
              <a:rPr b="0" lang="en-US">
                <a:solidFill>
                  <a:srgbClr val="595959"/>
                </a:solidFill>
              </a:rPr>
              <a:t>Антистрес-практика цього тижня спрямована на опрацювання 5-го кроку Першої допомоги при стресі –</a:t>
            </a:r>
            <a:r>
              <a:rPr b="0" lang="en-US">
                <a:solidFill>
                  <a:srgbClr val="595959"/>
                </a:solidFill>
              </a:rPr>
              <a:t> </a:t>
            </a:r>
            <a:r>
              <a:rPr lang="en-US">
                <a:solidFill>
                  <a:srgbClr val="595959"/>
                </a:solidFill>
              </a:rPr>
              <a:t>Звʼязок</a:t>
            </a:r>
            <a:endParaRPr/>
          </a:p>
        </p:txBody>
      </p:sp>
      <p:sp>
        <p:nvSpPr>
          <p:cNvPr id="84" name="Google Shape;84;p5"/>
          <p:cNvSpPr txBox="1"/>
          <p:nvPr>
            <p:ph idx="1" type="body"/>
          </p:nvPr>
        </p:nvSpPr>
        <p:spPr>
          <a:xfrm>
            <a:off x="243099" y="1813425"/>
            <a:ext cx="5235600" cy="807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US" sz="1500"/>
              <a:t>Уміння визнавати почуття інших — важлива навичка для встановлення глибших емоційних зв’язків. Однак визнання й розуміння почуттів співрозмовника – це непроста задача, особливо коли виникають суперечки. Ось кілька порад, які можуть допомогти, якщо ви відчуваєте труднощі в комунікації.</a:t>
            </a:r>
            <a:endParaRPr b="1" sz="1500"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500"/>
              <a:buNone/>
            </a:pPr>
            <a:r>
              <a:rPr b="1" lang="en-US" sz="1500">
                <a:solidFill>
                  <a:schemeClr val="accent2"/>
                </a:solidFill>
              </a:rPr>
              <a:t>Не забувайте про валідацію в комунікації, тобто про підтвердження істинності почуттів вашого співрозмовника</a:t>
            </a:r>
            <a:r>
              <a:rPr b="1" lang="en-US" sz="1500">
                <a:solidFill>
                  <a:schemeClr val="accent2"/>
                </a:solidFill>
              </a:rPr>
              <a:t>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</a:pPr>
            <a:r>
              <a:t/>
            </a:r>
            <a:endParaRPr sz="1500">
              <a:solidFill>
                <a:schemeClr val="accent2"/>
              </a:solidFill>
            </a:endParaRPr>
          </a:p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500"/>
              <a:buFont typeface="Arial"/>
              <a:buChar char="•"/>
            </a:pPr>
            <a:r>
              <a:rPr lang="en-US" sz="1500">
                <a:solidFill>
                  <a:schemeClr val="dk2"/>
                </a:solidFill>
                <a:highlight>
                  <a:schemeClr val="lt1"/>
                </a:highlight>
              </a:rPr>
              <a:t>Розуміння та прийняття мотивів іншої людини. </a:t>
            </a:r>
            <a:r>
              <a:rPr lang="en-US" sz="1500">
                <a:solidFill>
                  <a:schemeClr val="dk2"/>
                </a:solidFill>
              </a:rPr>
              <a:t>Знайдіть «зерно правди» у точці зору вашого співрозмовника, навіть якщо ви не погоджуєтесь повністю з його позицією.</a:t>
            </a:r>
            <a:endParaRPr/>
          </a:p>
          <a:p>
            <a:pPr indent="-19050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500"/>
              <a:buFont typeface="Arial"/>
              <a:buNone/>
            </a:pPr>
            <a:r>
              <a:t/>
            </a:r>
            <a:endParaRPr sz="1500">
              <a:solidFill>
                <a:schemeClr val="dk2"/>
              </a:solidFill>
            </a:endParaRPr>
          </a:p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500"/>
              <a:buFont typeface="Arial"/>
              <a:buChar char="•"/>
            </a:pPr>
            <a:r>
              <a:rPr lang="en-US" sz="1500">
                <a:solidFill>
                  <a:schemeClr val="dk2"/>
                </a:solidFill>
              </a:rPr>
              <a:t>Спирайтеся на факти, які вам озвучили в ході розповіді. Скажімо, ваш друг жаліється, що керівник на роботі ставиться до нього з неприязню — ви можете відповісти: </a:t>
            </a:r>
            <a:r>
              <a:rPr i="1" lang="en-US" sz="1500">
                <a:solidFill>
                  <a:schemeClr val="dk2"/>
                </a:solidFill>
              </a:rPr>
              <a:t>«Я розумію, ти почуваєшся недооціненим.»</a:t>
            </a:r>
            <a:endParaRPr i="1"/>
          </a:p>
          <a:p>
            <a:pPr indent="-19050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500"/>
              <a:buFont typeface="Arial"/>
              <a:buNone/>
            </a:pPr>
            <a:r>
              <a:t/>
            </a:r>
            <a:endParaRPr sz="1500">
              <a:solidFill>
                <a:schemeClr val="dk2"/>
              </a:solidFill>
              <a:highlight>
                <a:srgbClr val="FFFF00"/>
              </a:highlight>
            </a:endParaRPr>
          </a:p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500"/>
              <a:buFont typeface="Arial"/>
              <a:buChar char="•"/>
            </a:pPr>
            <a:r>
              <a:rPr lang="en-US" sz="1500">
                <a:solidFill>
                  <a:schemeClr val="dk2"/>
                </a:solidFill>
              </a:rPr>
              <a:t>Переживання та почуття іншої людини. Наприклад, якщо ваш знайомий образився тим, що ви не привіталися, проходячи повз нього вулицею, хоча ви просто його не помітили — ви можете сказати: «Я розумію, чому ви подумали, що я навмисно вас ігнорую».</a:t>
            </a:r>
            <a:endParaRPr sz="1500">
              <a:solidFill>
                <a:schemeClr val="dk2"/>
              </a:solidFill>
            </a:endParaRPr>
          </a:p>
          <a:p>
            <a:pPr indent="-19050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500"/>
              <a:buFont typeface="Arial"/>
              <a:buNone/>
            </a:pPr>
            <a:r>
              <a:t/>
            </a:r>
            <a:endParaRPr sz="1500">
              <a:solidFill>
                <a:schemeClr val="dk2"/>
              </a:solidFill>
            </a:endParaRPr>
          </a:p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500"/>
              <a:buFont typeface="Arial"/>
              <a:buChar char="•"/>
            </a:pPr>
            <a:r>
              <a:rPr lang="en-US" sz="1500">
                <a:solidFill>
                  <a:schemeClr val="dk2"/>
                </a:solidFill>
              </a:rPr>
              <a:t>Підтримка, коли людина переживає біль чи труднощі. </a:t>
            </a:r>
            <a:r>
              <a:rPr lang="en-US" sz="1500">
                <a:solidFill>
                  <a:schemeClr val="dk2"/>
                </a:solidFill>
              </a:rPr>
              <a:t>Навіть прості слова можуть мати глибокий ефект: «Я не уявляю, як тобі зараз важко, але я поруч.»</a:t>
            </a:r>
            <a:endParaRPr sz="15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</a:pPr>
            <a:r>
              <a:t/>
            </a:r>
            <a:endParaRPr sz="1500">
              <a:solidFill>
                <a:schemeClr val="accent2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500"/>
              <a:buNone/>
            </a:pPr>
            <a:r>
              <a:t/>
            </a:r>
            <a:endParaRPr sz="15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0" name="Google Shape;90;p6"/>
          <p:cNvCxnSpPr/>
          <p:nvPr/>
        </p:nvCxnSpPr>
        <p:spPr>
          <a:xfrm>
            <a:off x="5478709" y="3907065"/>
            <a:ext cx="0" cy="800100"/>
          </a:xfrm>
          <a:prstGeom prst="straightConnector1">
            <a:avLst/>
          </a:prstGeom>
          <a:noFill/>
          <a:ln cap="flat" cmpd="sng" w="254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1" name="Google Shape;91;p6"/>
          <p:cNvSpPr txBox="1"/>
          <p:nvPr>
            <p:ph type="title"/>
          </p:nvPr>
        </p:nvSpPr>
        <p:spPr>
          <a:xfrm>
            <a:off x="382604" y="1062513"/>
            <a:ext cx="7201800" cy="1151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CA5"/>
              </a:buClr>
              <a:buSzPts val="4000"/>
              <a:buFont typeface="Arial"/>
              <a:buNone/>
            </a:pPr>
            <a:r>
              <a:rPr lang="en-US">
                <a:solidFill>
                  <a:srgbClr val="003CA5"/>
                </a:solidFill>
              </a:rPr>
              <a:t>Техніка уявного найкращого “я” для підвищення власних можливостей</a:t>
            </a:r>
            <a:endParaRPr/>
          </a:p>
        </p:txBody>
      </p:sp>
      <p:sp>
        <p:nvSpPr>
          <p:cNvPr id="92" name="Google Shape;92;p6"/>
          <p:cNvSpPr txBox="1"/>
          <p:nvPr>
            <p:ph idx="3" type="body"/>
          </p:nvPr>
        </p:nvSpPr>
        <p:spPr>
          <a:xfrm>
            <a:off x="5618176" y="2714625"/>
            <a:ext cx="18288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None/>
            </a:pPr>
            <a:r>
              <a:rPr b="0" lang="en-US">
                <a:solidFill>
                  <a:srgbClr val="595959"/>
                </a:solidFill>
              </a:rPr>
              <a:t>Антистрес-практика цього тижня спрямована на опрацювання 6-го кроку Першої допомоги при стресі – </a:t>
            </a:r>
            <a:r>
              <a:rPr lang="en-US">
                <a:solidFill>
                  <a:srgbClr val="595959"/>
                </a:solidFill>
              </a:rPr>
              <a:t>Компетентності</a:t>
            </a:r>
            <a:r>
              <a:rPr b="0" lang="en-US">
                <a:solidFill>
                  <a:srgbClr val="595959"/>
                </a:solidFill>
              </a:rPr>
              <a:t>.</a:t>
            </a:r>
            <a:endParaRPr/>
          </a:p>
        </p:txBody>
      </p:sp>
      <p:sp>
        <p:nvSpPr>
          <p:cNvPr id="93" name="Google Shape;93;p6"/>
          <p:cNvSpPr txBox="1"/>
          <p:nvPr>
            <p:ph idx="1" type="body"/>
          </p:nvPr>
        </p:nvSpPr>
        <p:spPr>
          <a:xfrm>
            <a:off x="503649" y="2461174"/>
            <a:ext cx="4718700" cy="774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US" sz="1500"/>
              <a:t>Техніка «уявлення найкращого “я”» допомагає розвивати внутрішню силу та впевненість, шляхом візуалізації та ментального «програвання» ідеальному образу самого себе в майбутньому. Така практика може стати джерелом мотивації для позитивних змін і досягнення важливих цілей.</a:t>
            </a:r>
            <a:r>
              <a:rPr lang="en-US" sz="1500"/>
              <a:t>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</a:pPr>
            <a:r>
              <a:t/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</a:pPr>
            <a:r>
              <a:rPr lang="en-US" sz="1500"/>
              <a:t>Дослідження показують, що ця техніка спонукає до дій, що наближають вас до життя, про яке ви мрієте.</a:t>
            </a:r>
            <a:r>
              <a:rPr lang="en-US" sz="1500"/>
              <a:t>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</a:pPr>
            <a:r>
              <a:t/>
            </a:r>
            <a:endParaRPr sz="1500">
              <a:solidFill>
                <a:srgbClr val="003CA5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</a:pPr>
            <a:r>
              <a:t/>
            </a:r>
            <a:endParaRPr sz="1500">
              <a:solidFill>
                <a:srgbClr val="003CA5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</a:pPr>
            <a:r>
              <a:rPr b="1" lang="en-US" sz="1400">
                <a:solidFill>
                  <a:schemeClr val="accent2"/>
                </a:solidFill>
              </a:rPr>
              <a:t>Для того, щоб уявити “своє найкраще “я””, зробіть такі кроки: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Pts val="1400"/>
              <a:buAutoNum type="arabicPeriod"/>
            </a:pPr>
            <a:r>
              <a:rPr lang="en-US" sz="1400">
                <a:solidFill>
                  <a:schemeClr val="dk2"/>
                </a:solidFill>
              </a:rPr>
              <a:t>Візуалізуйте себе в майбутньому, де ви живете бажаним життям і вас оточують важливі для вас люди.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Pts val="1400"/>
              <a:buAutoNum type="arabicPeriod"/>
            </a:pPr>
            <a:r>
              <a:rPr lang="en-US" sz="1400">
                <a:solidFill>
                  <a:schemeClr val="dk2"/>
                </a:solidFill>
              </a:rPr>
              <a:t>Уявіть, як ви досягаєте своїх цілей і відчуваєте заслужену гордість.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Pts val="1400"/>
              <a:buAutoNum type="arabicPeriod"/>
            </a:pPr>
            <a:r>
              <a:rPr lang="en-US" sz="1400">
                <a:solidFill>
                  <a:schemeClr val="dk2"/>
                </a:solidFill>
              </a:rPr>
              <a:t>Емоційно зануртеся в цей образ — дозвольте собі відчути радість, задоволення й натхнення.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Pts val="1400"/>
              <a:buAutoNum type="arabicPeriod"/>
            </a:pPr>
            <a:r>
              <a:rPr lang="en-US" sz="1400">
                <a:solidFill>
                  <a:schemeClr val="dk2"/>
                </a:solidFill>
              </a:rPr>
              <a:t>Проаналізуйте, які конкретні кроки потрібно зробити вже зараз для наближення до цієї версії себе, й занотуйте їх.</a:t>
            </a:r>
            <a:endParaRPr sz="1400">
              <a:solidFill>
                <a:schemeClr val="dk2"/>
              </a:solidFill>
            </a:endParaRPr>
          </a:p>
          <a:p>
            <a:pPr indent="-2540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</a:pPr>
            <a:r>
              <a:t/>
            </a:r>
            <a:endParaRPr sz="1400">
              <a:solidFill>
                <a:srgbClr val="009AD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400"/>
              <a:buNone/>
            </a:pPr>
            <a:r>
              <a:t/>
            </a:r>
            <a:endParaRPr sz="14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400"/>
              <a:buNone/>
            </a:pPr>
            <a:r>
              <a:t/>
            </a:r>
            <a:endParaRPr sz="14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400"/>
              <a:buNone/>
            </a:pPr>
            <a:r>
              <a:t/>
            </a:r>
            <a:endParaRPr sz="1400">
              <a:solidFill>
                <a:srgbClr val="003CA5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500"/>
              <a:buNone/>
            </a:pPr>
            <a:r>
              <a:t/>
            </a:r>
            <a:endParaRPr sz="1500">
              <a:solidFill>
                <a:srgbClr val="003CA5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500"/>
              <a:buNone/>
            </a:pPr>
            <a:r>
              <a:t/>
            </a:r>
            <a:endParaRPr sz="1500">
              <a:solidFill>
                <a:srgbClr val="003CA5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500"/>
              <a:buNone/>
            </a:pPr>
            <a:r>
              <a:t/>
            </a:r>
            <a:endParaRPr sz="15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9" name="Google Shape;99;p7"/>
          <p:cNvCxnSpPr/>
          <p:nvPr/>
        </p:nvCxnSpPr>
        <p:spPr>
          <a:xfrm>
            <a:off x="5478709" y="3907065"/>
            <a:ext cx="0" cy="800100"/>
          </a:xfrm>
          <a:prstGeom prst="straightConnector1">
            <a:avLst/>
          </a:prstGeom>
          <a:noFill/>
          <a:ln cap="flat" cmpd="sng" w="254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0" name="Google Shape;100;p7"/>
          <p:cNvSpPr txBox="1"/>
          <p:nvPr>
            <p:ph type="title"/>
          </p:nvPr>
        </p:nvSpPr>
        <p:spPr>
          <a:xfrm>
            <a:off x="382604" y="423888"/>
            <a:ext cx="7201800" cy="1151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003CA5"/>
                </a:solidFill>
              </a:rPr>
              <a:t>Оцінка стресового стану з використанням техніки СТОП</a:t>
            </a:r>
            <a:endParaRPr>
              <a:solidFill>
                <a:srgbClr val="003CA5"/>
              </a:solidFill>
            </a:endParaRPr>
          </a:p>
        </p:txBody>
      </p:sp>
      <p:sp>
        <p:nvSpPr>
          <p:cNvPr id="101" name="Google Shape;101;p7"/>
          <p:cNvSpPr txBox="1"/>
          <p:nvPr>
            <p:ph idx="3" type="body"/>
          </p:nvPr>
        </p:nvSpPr>
        <p:spPr>
          <a:xfrm>
            <a:off x="5618163" y="2714625"/>
            <a:ext cx="17001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None/>
            </a:pPr>
            <a:r>
              <a:rPr b="0" lang="en-US">
                <a:solidFill>
                  <a:srgbClr val="595959"/>
                </a:solidFill>
              </a:rPr>
              <a:t>Антистрес-практика цього тижня спрямована на опрацювання 1-го кроку Першої допомоги при стресі – </a:t>
            </a:r>
            <a:r>
              <a:rPr lang="en-US">
                <a:solidFill>
                  <a:srgbClr val="595959"/>
                </a:solidFill>
              </a:rPr>
              <a:t>Відстеження</a:t>
            </a:r>
            <a:endParaRPr>
              <a:solidFill>
                <a:srgbClr val="595959"/>
              </a:solidFill>
            </a:endParaRPr>
          </a:p>
        </p:txBody>
      </p:sp>
      <p:sp>
        <p:nvSpPr>
          <p:cNvPr id="102" name="Google Shape;102;p7"/>
          <p:cNvSpPr txBox="1"/>
          <p:nvPr>
            <p:ph idx="1" type="body"/>
          </p:nvPr>
        </p:nvSpPr>
        <p:spPr>
          <a:xfrm>
            <a:off x="382600" y="1697175"/>
            <a:ext cx="5070000" cy="795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CA5"/>
              </a:buClr>
              <a:buSzPts val="1600"/>
              <a:buNone/>
            </a:pPr>
            <a:r>
              <a:rPr lang="en-US" sz="1500">
                <a:solidFill>
                  <a:srgbClr val="003CA5"/>
                </a:solidFill>
              </a:rPr>
              <a:t>Простий спосіб перевірити рівень стресу — власного або рівень стресу своєї команди — це скористатися технікою СТОП. Ця навичка допомагає реагувати на стрес усвідомлено, управляти емоціями та переключати увагу на щось більш конструктивне. Спробуйте застосовувати її під час наради з вашою командою або наодинці — наприклад, коли їдете додому з роботи.</a:t>
            </a:r>
            <a:r>
              <a:rPr b="0" i="0" lang="en-US" sz="1500" u="none" strike="noStrike">
                <a:solidFill>
                  <a:srgbClr val="003CA5"/>
                </a:solidFill>
              </a:rPr>
              <a:t> </a:t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</a:pPr>
            <a:r>
              <a:t/>
            </a:r>
            <a:endParaRPr b="0" i="0" u="none" strike="noStrike">
              <a:solidFill>
                <a:srgbClr val="003CA5"/>
              </a:solidFill>
            </a:endParaRPr>
          </a:p>
          <a:p>
            <a:pPr indent="0" lvl="0" marL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None/>
            </a:pPr>
            <a:r>
              <a:rPr b="1" lang="en-US" sz="1500">
                <a:solidFill>
                  <a:schemeClr val="accent2"/>
                </a:solidFill>
              </a:rPr>
              <a:t>Зупиніться</a:t>
            </a:r>
            <a:r>
              <a:rPr b="1" lang="en-US" sz="1500" u="none" strike="noStrike">
                <a:solidFill>
                  <a:schemeClr val="accent2"/>
                </a:solidFill>
              </a:rPr>
              <a:t>:</a:t>
            </a:r>
            <a:r>
              <a:rPr b="0" lang="en-US" sz="1500" u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500">
                <a:solidFill>
                  <a:schemeClr val="dk2"/>
                </a:solidFill>
              </a:rPr>
              <a:t>зробіть коротку паузу</a:t>
            </a:r>
            <a:r>
              <a:rPr b="0" lang="en-US" sz="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​.</a:t>
            </a:r>
            <a:endParaRPr b="0" sz="15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</a:pPr>
            <a:r>
              <a:t/>
            </a:r>
            <a:endParaRPr b="0" sz="15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None/>
            </a:pPr>
            <a:r>
              <a:rPr b="1" lang="en-US" sz="1500">
                <a:solidFill>
                  <a:schemeClr val="accent2"/>
                </a:solidFill>
              </a:rPr>
              <a:t>Зробіть глибокий вдих</a:t>
            </a:r>
            <a:r>
              <a:rPr b="1" lang="en-US" sz="1500" u="none" strike="noStrike">
                <a:solidFill>
                  <a:schemeClr val="accent2"/>
                </a:solidFill>
              </a:rPr>
              <a:t>:</a:t>
            </a:r>
            <a:r>
              <a:rPr b="0" lang="en-US" sz="1500" u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en-US" sz="1500">
                <a:solidFill>
                  <a:schemeClr val="dk2"/>
                </a:solidFill>
              </a:rPr>
              <a:t>с</a:t>
            </a:r>
            <a:r>
              <a:rPr b="0" lang="en-US" sz="1500" u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табілізуйте дихання й вийдіть зі стану напруги. </a:t>
            </a:r>
            <a:r>
              <a:rPr b="0" lang="en-US" sz="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​</a:t>
            </a:r>
            <a:endParaRPr b="0" sz="15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</a:pPr>
            <a:r>
              <a:t/>
            </a:r>
            <a:endParaRPr b="0" sz="15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None/>
            </a:pPr>
            <a:r>
              <a:rPr b="1" lang="en-US" sz="1500">
                <a:solidFill>
                  <a:schemeClr val="accent2"/>
                </a:solidFill>
              </a:rPr>
              <a:t>Зосередьтесь на собі:</a:t>
            </a:r>
            <a:r>
              <a:rPr lang="en-US" sz="1500">
                <a:solidFill>
                  <a:schemeClr val="accent2"/>
                </a:solidFill>
              </a:rPr>
              <a:t> </a:t>
            </a:r>
            <a:r>
              <a:rPr lang="en-US" sz="1500">
                <a:solidFill>
                  <a:schemeClr val="dk2"/>
                </a:solidFill>
              </a:rPr>
              <a:t>поставте собі запитання:</a:t>
            </a:r>
            <a:endParaRPr sz="15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None/>
            </a:pPr>
            <a:r>
              <a:t/>
            </a:r>
            <a:endParaRPr sz="1500">
              <a:solidFill>
                <a:schemeClr val="dk2"/>
              </a:solidFill>
            </a:endParaRPr>
          </a:p>
          <a:p>
            <a:pPr indent="-285750" lvl="0" marL="28575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•"/>
            </a:pPr>
            <a:r>
              <a:rPr lang="en-US" sz="1500">
                <a:solidFill>
                  <a:schemeClr val="dk2"/>
                </a:solidFill>
              </a:rPr>
              <a:t>На якому кольорі я зараз</a:t>
            </a:r>
            <a:r>
              <a:rPr b="0" lang="en-US" sz="1500" u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? (Як</a:t>
            </a:r>
            <a:r>
              <a:rPr lang="en-US" sz="1500">
                <a:solidFill>
                  <a:schemeClr val="dk2"/>
                </a:solidFill>
              </a:rPr>
              <a:t> я оцінюю свій емоційний стан?</a:t>
            </a:r>
            <a:r>
              <a:rPr b="0" lang="en-US" sz="1500" u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  <a:p>
            <a:pPr indent="-285750" lvl="0" marL="28575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•"/>
            </a:pPr>
            <a:r>
              <a:rPr lang="en-US" sz="1500">
                <a:solidFill>
                  <a:schemeClr val="dk2"/>
                </a:solidFill>
              </a:rPr>
              <a:t>Що я відчуваю?</a:t>
            </a:r>
            <a:r>
              <a:rPr b="0" lang="en-US" sz="1500" u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b="0" lang="en-US" sz="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​</a:t>
            </a:r>
            <a:endParaRPr b="0" sz="15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-285750" lvl="0" marL="28575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•"/>
            </a:pPr>
            <a:r>
              <a:rPr lang="en-US" sz="1500">
                <a:solidFill>
                  <a:schemeClr val="dk2"/>
                </a:solidFill>
              </a:rPr>
              <a:t>Які в мене потреби? (Можливо, я зараз голодна/ий? Хочу пити? Потрібно зробити перерву? Відпочити?)</a:t>
            </a:r>
            <a:endParaRPr sz="1500">
              <a:solidFill>
                <a:schemeClr val="dk2"/>
              </a:solidFill>
            </a:endParaRPr>
          </a:p>
          <a:p>
            <a:pPr indent="-285750" lvl="0" marL="28575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•"/>
            </a:pPr>
            <a:r>
              <a:rPr b="0" lang="en-US" sz="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Які в мене є варіанти дій?</a:t>
            </a:r>
            <a:r>
              <a:rPr lang="en-US" sz="1500">
                <a:solidFill>
                  <a:schemeClr val="dk2"/>
                </a:solidFill>
              </a:rPr>
              <a:t> </a:t>
            </a:r>
            <a:r>
              <a:rPr b="0" lang="en-US" sz="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(Що я можу зробити зараз? Які переваги має кожен варіант?)</a:t>
            </a:r>
            <a:endParaRPr sz="15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</a:pPr>
            <a:r>
              <a:rPr b="0" lang="en-US" sz="1500" u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  </a:t>
            </a:r>
            <a:endParaRPr sz="15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</a:pPr>
            <a:r>
              <a:rPr b="1" lang="en-US" sz="1500">
                <a:solidFill>
                  <a:schemeClr val="accent2"/>
                </a:solidFill>
              </a:rPr>
              <a:t>Дійте з усвідомленням:</a:t>
            </a:r>
            <a:r>
              <a:rPr b="0" lang="en-US" sz="1500" u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en-US" sz="1500">
                <a:solidFill>
                  <a:schemeClr val="dk2"/>
                </a:solidFill>
              </a:rPr>
              <a:t>прислухайтесь</a:t>
            </a:r>
            <a:r>
              <a:rPr lang="en-US" sz="1500">
                <a:solidFill>
                  <a:schemeClr val="dk2"/>
                </a:solidFill>
              </a:rPr>
              <a:t> до себе й зробіть те, що допоможе вам почуватись краще.</a:t>
            </a:r>
            <a:endParaRPr sz="15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None/>
            </a:pPr>
            <a:r>
              <a:t/>
            </a:r>
            <a:endParaRPr sz="15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_Office Theme">
  <a:themeElements>
    <a:clrScheme name="Custom 2">
      <a:dk1>
        <a:srgbClr val="000000"/>
      </a:dk1>
      <a:lt1>
        <a:srgbClr val="FFFFFF"/>
      </a:lt1>
      <a:dk2>
        <a:srgbClr val="535659"/>
      </a:dk2>
      <a:lt2>
        <a:srgbClr val="BABBBD"/>
      </a:lt2>
      <a:accent1>
        <a:srgbClr val="003CA5"/>
      </a:accent1>
      <a:accent2>
        <a:srgbClr val="009ADF"/>
      </a:accent2>
      <a:accent3>
        <a:srgbClr val="FFBA00"/>
      </a:accent3>
      <a:accent4>
        <a:srgbClr val="003BA4"/>
      </a:accent4>
      <a:accent5>
        <a:srgbClr val="0099DE"/>
      </a:accent5>
      <a:accent6>
        <a:srgbClr val="FFB90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2022-02-22T15:56:58Z</dcterms:created>
  <dc:creator>Ben King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0x0101006868D77EFDE7AC4E96E484428F6B8600</vt:lpwstr>
  </property>
</Properties>
</file>